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58" r:id="rId5"/>
    <p:sldId id="261" r:id="rId6"/>
    <p:sldId id="260" r:id="rId7"/>
    <p:sldId id="263" r:id="rId8"/>
    <p:sldId id="267" r:id="rId9"/>
    <p:sldId id="262" r:id="rId10"/>
    <p:sldId id="265" r:id="rId11"/>
    <p:sldId id="266" r:id="rId12"/>
    <p:sldId id="264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99"/>
    <a:srgbClr val="4B1545"/>
    <a:srgbClr val="CC0099"/>
    <a:srgbClr val="FF9900"/>
    <a:srgbClr val="C8003E"/>
    <a:srgbClr val="D99B01"/>
    <a:srgbClr val="FF66CC"/>
    <a:srgbClr val="FF67AC"/>
    <a:srgbClr val="FFDC47"/>
    <a:srgbClr val="5EEC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16" y="66"/>
      </p:cViewPr>
      <p:guideLst>
        <p:guide orient="horz" pos="162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D95EB-A652-48AC-8EF9-912A928CE7C0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EBE3D-C271-408A-921A-A72C4A30719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878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024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4950" y="739290"/>
            <a:ext cx="5802791" cy="137434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rgbClr val="C8003E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950" y="2266340"/>
            <a:ext cx="5802790" cy="1374345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</a:p>
          <a:p>
            <a:r>
              <a:rPr lang="en-US" dirty="0"/>
              <a:t>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54B2D0A0-0E0B-4D6B-87C3-C4D186F5CC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8306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81175"/>
            <a:ext cx="8246070" cy="610820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C8003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197405"/>
            <a:ext cx="8246070" cy="3512210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5" y="433880"/>
            <a:ext cx="6413610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C8003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425" y="1198559"/>
            <a:ext cx="6413610" cy="3511061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4" y="281175"/>
            <a:ext cx="8246071" cy="610820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C8003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655520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087040"/>
            <a:ext cx="4040188" cy="2137871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655520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087040"/>
            <a:ext cx="4041775" cy="2137871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475624-631F-4EF5-A68C-79F12C5259EF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losminicuentos.wordpress.com/2019/05/13/el-reloj-y-la-hora/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41209" y="305938"/>
            <a:ext cx="5802791" cy="1374345"/>
          </a:xfrm>
        </p:spPr>
        <p:txBody>
          <a:bodyPr>
            <a:normAutofit/>
          </a:bodyPr>
          <a:lstStyle/>
          <a:p>
            <a:r>
              <a:rPr lang="en-US" sz="4800" dirty="0"/>
              <a:t>TEXTO INSTRUCTIVO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44612" y="1794088"/>
            <a:ext cx="2595984" cy="610819"/>
          </a:xfrm>
        </p:spPr>
        <p:txBody>
          <a:bodyPr/>
          <a:lstStyle/>
          <a:p>
            <a:r>
              <a:rPr lang="en-US" dirty="0"/>
              <a:t>Segundo </a:t>
            </a:r>
            <a:r>
              <a:rPr lang="en-US" dirty="0" err="1"/>
              <a:t>Básico</a:t>
            </a:r>
            <a:endParaRPr lang="en-US" dirty="0"/>
          </a:p>
          <a:p>
            <a:endParaRPr lang="en-U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5A69B1D-95D2-4024-BF56-B8874A659C24}"/>
              </a:ext>
            </a:extLst>
          </p:cNvPr>
          <p:cNvSpPr txBox="1"/>
          <p:nvPr/>
        </p:nvSpPr>
        <p:spPr>
          <a:xfrm>
            <a:off x="3893881" y="4681835"/>
            <a:ext cx="5344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/>
              <a:t>PROGRAMA DE INTEGRACIÓN ESCOLAR</a:t>
            </a:r>
          </a:p>
        </p:txBody>
      </p:sp>
      <p:pic>
        <p:nvPicPr>
          <p:cNvPr id="5" name="Imagen 1" descr="Resultado de imagen para insignia colegio republica argentina rancagua">
            <a:extLst>
              <a:ext uri="{FF2B5EF4-FFF2-40B4-BE49-F238E27FC236}">
                <a16:creationId xmlns:a16="http://schemas.microsoft.com/office/drawing/2014/main" id="{3D7C423A-9A66-4F46-877C-A696872BF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" y="46279"/>
            <a:ext cx="610820" cy="636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17AB385-C0B3-4BBE-85A5-7C812F2C2FE2}"/>
              </a:ext>
            </a:extLst>
          </p:cNvPr>
          <p:cNvSpPr txBox="1"/>
          <p:nvPr/>
        </p:nvSpPr>
        <p:spPr>
          <a:xfrm>
            <a:off x="605139" y="35646"/>
            <a:ext cx="2290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</a:pPr>
            <a:r>
              <a:rPr lang="es-CL" sz="1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Colegio </a:t>
            </a:r>
          </a:p>
          <a:p>
            <a:pPr lvl="0">
              <a:buClr>
                <a:srgbClr val="000000"/>
              </a:buClr>
            </a:pPr>
            <a:r>
              <a:rPr lang="es-CL" sz="1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República Argentina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714BA63-D81A-486C-BDC3-A990AB319832}"/>
              </a:ext>
            </a:extLst>
          </p:cNvPr>
          <p:cNvSpPr txBox="1"/>
          <p:nvPr/>
        </p:nvSpPr>
        <p:spPr>
          <a:xfrm>
            <a:off x="4122939" y="1364002"/>
            <a:ext cx="4886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s-CL" sz="1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Semana (22 -23) 24 de agosto al 04  de septiembre 2020</a:t>
            </a: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16AF5B35-403D-4E5C-9107-02F24031C78C}"/>
              </a:ext>
            </a:extLst>
          </p:cNvPr>
          <p:cNvSpPr txBox="1"/>
          <p:nvPr/>
        </p:nvSpPr>
        <p:spPr>
          <a:xfrm>
            <a:off x="2286734" y="1056887"/>
            <a:ext cx="679006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AutoNum type="arabicPeriod"/>
            </a:pPr>
            <a:r>
              <a:rPr lang="es-ES" sz="2000" dirty="0"/>
              <a:t>Pela el plátano y, con un tenedor, tritúralo hasta lograr un puré.</a:t>
            </a:r>
          </a:p>
          <a:p>
            <a:pPr marL="457200" lvl="0" indent="-457200">
              <a:buAutoNum type="arabicPeriod"/>
            </a:pPr>
            <a:r>
              <a:rPr lang="es-ES" sz="2000" dirty="0">
                <a:latin typeface="Poppins"/>
              </a:rPr>
              <a:t>En un recipiente, vierte el puré de plátano, añade la avena y la canela. Mezcla bien todos los ingredientes.</a:t>
            </a:r>
          </a:p>
          <a:p>
            <a:pPr marL="457200" lvl="0" indent="-457200">
              <a:buAutoNum type="arabicPeriod"/>
            </a:pPr>
            <a:r>
              <a:rPr lang="es-ES" sz="2000" dirty="0">
                <a:latin typeface="Poppins"/>
              </a:rPr>
              <a:t>Con tus manos forma bolitas y colócalas sobre una bandeja apta para horno.</a:t>
            </a:r>
          </a:p>
          <a:p>
            <a:pPr marL="457200" lvl="0" indent="-457200">
              <a:buAutoNum type="arabicPeriod"/>
            </a:pPr>
            <a:r>
              <a:rPr lang="es-ES" sz="2000" dirty="0">
                <a:latin typeface="Poppins"/>
              </a:rPr>
              <a:t>Aplasta un poquito las bolitas (te quedarán con forma de galleta).</a:t>
            </a:r>
          </a:p>
          <a:p>
            <a:pPr marL="457200" lvl="0" indent="-457200">
              <a:buAutoNum type="arabicPeriod"/>
            </a:pPr>
            <a:r>
              <a:rPr lang="es-ES" sz="2000" dirty="0">
                <a:latin typeface="Poppins"/>
              </a:rPr>
              <a:t>Pídele ayuda a un adulto y hornéalas a 200°C durante 20 minutos.</a:t>
            </a:r>
          </a:p>
          <a:p>
            <a:pPr marL="457200" lvl="0" indent="-457200">
              <a:buAutoNum type="arabicPeriod"/>
            </a:pPr>
            <a:r>
              <a:rPr lang="es-ES" sz="2000" dirty="0">
                <a:latin typeface="Poppins"/>
              </a:rPr>
              <a:t>Un adulto que las retire del horno, deja que se enfríen y sírvelas en un plato. ¡Ya puedes disfrutar de tus galletas de avena!.</a:t>
            </a:r>
            <a:endParaRPr kumimoji="0" lang="es-CL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665CA7C6-0D64-4BFE-B904-5F0DE1F18E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9" r="21445"/>
          <a:stretch/>
        </p:blipFill>
        <p:spPr>
          <a:xfrm>
            <a:off x="0" y="2266340"/>
            <a:ext cx="2390469" cy="221422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36E6FBB1-A04D-43DD-9FA2-7F25921991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48951">
            <a:off x="1105087" y="1211256"/>
            <a:ext cx="871538" cy="1228726"/>
          </a:xfrm>
          <a:prstGeom prst="rect">
            <a:avLst/>
          </a:prstGeom>
        </p:spPr>
      </p:pic>
      <p:sp>
        <p:nvSpPr>
          <p:cNvPr id="23" name="Marcador de texto 2">
            <a:extLst>
              <a:ext uri="{FF2B5EF4-FFF2-40B4-BE49-F238E27FC236}">
                <a16:creationId xmlns:a16="http://schemas.microsoft.com/office/drawing/2014/main" id="{4F41E90B-8BBA-4159-A6B7-153B59A4B7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77714" y="149987"/>
            <a:ext cx="6564616" cy="763524"/>
          </a:xfrm>
          <a:ln w="57150">
            <a:prstDash val="sys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s-CL" sz="4800" dirty="0"/>
              <a:t>Galletas de avena</a:t>
            </a:r>
          </a:p>
        </p:txBody>
      </p:sp>
    </p:spTree>
    <p:extLst>
      <p:ext uri="{BB962C8B-B14F-4D97-AF65-F5344CB8AC3E}">
        <p14:creationId xmlns:p14="http://schemas.microsoft.com/office/powerpoint/2010/main" val="1401415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D12A7B-8161-4488-9836-1BAED0D80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670" y="226528"/>
            <a:ext cx="8246071" cy="1068935"/>
          </a:xfrm>
        </p:spPr>
        <p:txBody>
          <a:bodyPr>
            <a:normAutofit/>
          </a:bodyPr>
          <a:lstStyle/>
          <a:p>
            <a:r>
              <a:rPr lang="es-CL" sz="4800" dirty="0"/>
              <a:t>FELICITACIONES!!!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2C5FA28-1DB5-405B-B3E0-67DAA9BA2A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0015" y="1233393"/>
            <a:ext cx="3368691" cy="512762"/>
          </a:xfrm>
        </p:spPr>
        <p:txBody>
          <a:bodyPr/>
          <a:lstStyle/>
          <a:p>
            <a:r>
              <a:rPr lang="es-CL" dirty="0"/>
              <a:t>DISFRUTA TUS GALLETAS </a:t>
            </a:r>
          </a:p>
        </p:txBody>
      </p:sp>
      <p:pic>
        <p:nvPicPr>
          <p:cNvPr id="2050" name="Picture 2" descr="Galletas de Avena, Plátano y Canela">
            <a:extLst>
              <a:ext uri="{FF2B5EF4-FFF2-40B4-BE49-F238E27FC236}">
                <a16:creationId xmlns:a16="http://schemas.microsoft.com/office/drawing/2014/main" id="{C57A2482-1E2B-4280-88B9-E36C5613A5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86" b="2499"/>
          <a:stretch/>
        </p:blipFill>
        <p:spPr bwMode="auto">
          <a:xfrm rot="20556532">
            <a:off x="2128879" y="1769708"/>
            <a:ext cx="4603173" cy="2748690"/>
          </a:xfrm>
          <a:prstGeom prst="rect">
            <a:avLst/>
          </a:prstGeom>
          <a:noFill/>
          <a:ln w="38100">
            <a:solidFill>
              <a:srgbClr val="CC0099"/>
            </a:solidFill>
            <a:prstDash val="dash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2EAB495-D544-4DBF-A82D-4E2668EE52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446" y="1144605"/>
            <a:ext cx="1957638" cy="17827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9445326-B405-43DD-8C1C-9540E64582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597"/>
            <a:ext cx="2610528" cy="106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792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7F5B6E-E0C3-4C6E-9965-9D30EE4D1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072026" y="324851"/>
            <a:ext cx="4733854" cy="785232"/>
          </a:xfrm>
        </p:spPr>
        <p:txBody>
          <a:bodyPr>
            <a:normAutofit lnSpcReduction="10000"/>
          </a:bodyPr>
          <a:lstStyle/>
          <a:p>
            <a:r>
              <a:rPr lang="es-CL" sz="4800" dirty="0"/>
              <a:t>Buen trabajo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6378CF1-D8F0-4947-87C1-7BF218078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132" y="1252066"/>
            <a:ext cx="5951736" cy="3010161"/>
          </a:xfrm>
          <a:prstGeom prst="rect">
            <a:avLst/>
          </a:prstGeom>
        </p:spPr>
      </p:pic>
      <p:pic>
        <p:nvPicPr>
          <p:cNvPr id="9" name="Imagen 1" descr="Resultado de imagen para insignia colegio republica argentina rancagua">
            <a:extLst>
              <a:ext uri="{FF2B5EF4-FFF2-40B4-BE49-F238E27FC236}">
                <a16:creationId xmlns:a16="http://schemas.microsoft.com/office/drawing/2014/main" id="{86419AB2-3846-4470-81B2-506C901CD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20" y="69439"/>
            <a:ext cx="1147256" cy="119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0B110536-F0B3-4255-AC5E-6ECBE199E53C}"/>
              </a:ext>
            </a:extLst>
          </p:cNvPr>
          <p:cNvSpPr txBox="1"/>
          <p:nvPr/>
        </p:nvSpPr>
        <p:spPr>
          <a:xfrm>
            <a:off x="1670605" y="4404210"/>
            <a:ext cx="6413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/>
              <a:t>PROGRAMA DE INTEGRACIÓN ESCOLAR</a:t>
            </a:r>
          </a:p>
        </p:txBody>
      </p:sp>
    </p:spTree>
    <p:extLst>
      <p:ext uri="{BB962C8B-B14F-4D97-AF65-F5344CB8AC3E}">
        <p14:creationId xmlns:p14="http://schemas.microsoft.com/office/powerpoint/2010/main" val="1252462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0390" y="29371"/>
            <a:ext cx="6413610" cy="86711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¿Qué aprenderemos hoy?</a:t>
            </a:r>
          </a:p>
        </p:txBody>
      </p:sp>
      <p:grpSp>
        <p:nvGrpSpPr>
          <p:cNvPr id="4" name="Google Shape;1244;p40">
            <a:extLst>
              <a:ext uri="{FF2B5EF4-FFF2-40B4-BE49-F238E27FC236}">
                <a16:creationId xmlns:a16="http://schemas.microsoft.com/office/drawing/2014/main" id="{16B8507A-5AF2-4AC9-84F8-02CA30BFB481}"/>
              </a:ext>
            </a:extLst>
          </p:cNvPr>
          <p:cNvGrpSpPr/>
          <p:nvPr/>
        </p:nvGrpSpPr>
        <p:grpSpPr>
          <a:xfrm rot="20700465">
            <a:off x="2176024" y="1126495"/>
            <a:ext cx="4143414" cy="3452199"/>
            <a:chOff x="1857000" y="3245400"/>
            <a:chExt cx="1233825" cy="1186575"/>
          </a:xfrm>
        </p:grpSpPr>
        <p:sp>
          <p:nvSpPr>
            <p:cNvPr id="5" name="Google Shape;1245;p40">
              <a:extLst>
                <a:ext uri="{FF2B5EF4-FFF2-40B4-BE49-F238E27FC236}">
                  <a16:creationId xmlns:a16="http://schemas.microsoft.com/office/drawing/2014/main" id="{20BFFDB3-CBFF-44D5-BF2F-6F80C3A0E533}"/>
                </a:ext>
              </a:extLst>
            </p:cNvPr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1246;p40">
              <a:extLst>
                <a:ext uri="{FF2B5EF4-FFF2-40B4-BE49-F238E27FC236}">
                  <a16:creationId xmlns:a16="http://schemas.microsoft.com/office/drawing/2014/main" id="{B1E0ABA7-4715-4CE7-BFF7-CE2D02E5D7B2}"/>
                </a:ext>
              </a:extLst>
            </p:cNvPr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1247;p40">
              <a:extLst>
                <a:ext uri="{FF2B5EF4-FFF2-40B4-BE49-F238E27FC236}">
                  <a16:creationId xmlns:a16="http://schemas.microsoft.com/office/drawing/2014/main" id="{23311DE0-EB24-404A-9271-E043A8841013}"/>
                </a:ext>
              </a:extLst>
            </p:cNvPr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1248;p40">
              <a:extLst>
                <a:ext uri="{FF2B5EF4-FFF2-40B4-BE49-F238E27FC236}">
                  <a16:creationId xmlns:a16="http://schemas.microsoft.com/office/drawing/2014/main" id="{5901854D-7204-42EB-89CC-FF02004A5BDA}"/>
                </a:ext>
              </a:extLst>
            </p:cNvPr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1249;p40">
              <a:extLst>
                <a:ext uri="{FF2B5EF4-FFF2-40B4-BE49-F238E27FC236}">
                  <a16:creationId xmlns:a16="http://schemas.microsoft.com/office/drawing/2014/main" id="{1C47947A-1F28-4C26-BE48-0A04DA01DB84}"/>
                </a:ext>
              </a:extLst>
            </p:cNvPr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1250;p40">
              <a:extLst>
                <a:ext uri="{FF2B5EF4-FFF2-40B4-BE49-F238E27FC236}">
                  <a16:creationId xmlns:a16="http://schemas.microsoft.com/office/drawing/2014/main" id="{A0539C70-764A-4C11-989C-B1D619566252}"/>
                </a:ext>
              </a:extLst>
            </p:cNvPr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0785018">
            <a:off x="2141180" y="1165734"/>
            <a:ext cx="3995901" cy="3059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L" dirty="0"/>
              <a:t>Vamos a:</a:t>
            </a:r>
            <a:endParaRPr lang="es-CL" sz="3200" dirty="0"/>
          </a:p>
          <a:p>
            <a:pPr marL="0" indent="0" algn="ctr">
              <a:buNone/>
            </a:pPr>
            <a:r>
              <a:rPr lang="es-CL" sz="3200" dirty="0"/>
              <a:t>Reconocer qué es la </a:t>
            </a:r>
          </a:p>
          <a:p>
            <a:pPr marL="0" indent="0" algn="ctr">
              <a:buNone/>
            </a:pPr>
            <a:r>
              <a:rPr lang="es-CL" sz="3200" dirty="0"/>
              <a:t>receta y cuáles son sus </a:t>
            </a:r>
          </a:p>
          <a:p>
            <a:pPr marL="0" indent="0" algn="ctr">
              <a:buNone/>
            </a:pPr>
            <a:r>
              <a:rPr lang="es-CL" sz="3200" dirty="0"/>
              <a:t>características.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A6537DF5-3F11-4DC7-893B-E584BFFED0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2936" y="1315829"/>
            <a:ext cx="3195364" cy="365548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812E577-C23A-424D-A2DC-FE1095186B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460" y="1578390"/>
            <a:ext cx="2511321" cy="200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65195" y="273676"/>
            <a:ext cx="6413610" cy="763524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4B1545"/>
                </a:solidFill>
              </a:rPr>
              <a:t>Antes de comenzar…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9839" y="1033804"/>
            <a:ext cx="5955495" cy="183246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s-CL" dirty="0"/>
              <a:t>¿Has visto este tipo de texto antes?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/>
              <a:t>2. ¿Para qué crees que sirve?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B508427-6291-4A82-B053-2A0C180605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280" y="-4989"/>
            <a:ext cx="1510430" cy="173892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5863616-085C-4A86-9FF2-A469E04501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822" y="2680573"/>
            <a:ext cx="1842001" cy="220598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F518E9C-8B12-4BF4-BC91-9C5EF7D2C6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3260" t="14356" r="46660" b="11385"/>
          <a:stretch/>
        </p:blipFill>
        <p:spPr>
          <a:xfrm rot="773281">
            <a:off x="5530662" y="1806165"/>
            <a:ext cx="3078532" cy="320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97656" y="0"/>
            <a:ext cx="5802790" cy="1044699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4B1545"/>
                </a:solidFill>
              </a:rPr>
              <a:t>LA RECETA DE COCINA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114937" y="1615524"/>
            <a:ext cx="3968227" cy="1197403"/>
          </a:xfrm>
          <a:ln w="38100">
            <a:solidFill>
              <a:schemeClr val="accent5">
                <a:lumMod val="75000"/>
              </a:schemeClr>
            </a:solidFill>
            <a:prstDash val="dashDot"/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CL" dirty="0"/>
              <a:t>Sirve para entregar los </a:t>
            </a:r>
            <a:r>
              <a:rPr lang="es-CL" b="1" dirty="0"/>
              <a:t>pasos a seguir </a:t>
            </a:r>
            <a:r>
              <a:rPr lang="es-CL" dirty="0"/>
              <a:t>o instrucciones para preparar un plato de comida</a:t>
            </a:r>
            <a:r>
              <a:rPr lang="en-US" dirty="0"/>
              <a:t>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296261" y="1350111"/>
            <a:ext cx="2901396" cy="916230"/>
          </a:xfrm>
          <a:ln w="38100">
            <a:solidFill>
              <a:srgbClr val="CC0099"/>
            </a:solidFill>
            <a:prstDash val="dashDot"/>
          </a:ln>
        </p:spPr>
        <p:txBody>
          <a:bodyPr>
            <a:normAutofit fontScale="92500"/>
          </a:bodyPr>
          <a:lstStyle/>
          <a:p>
            <a:r>
              <a:rPr lang="en-US" b="0" dirty="0"/>
              <a:t>La </a:t>
            </a:r>
            <a:r>
              <a:rPr lang="es-CL" b="0" dirty="0"/>
              <a:t>receta</a:t>
            </a:r>
            <a:r>
              <a:rPr lang="en-US" b="0" dirty="0"/>
              <a:t> de </a:t>
            </a:r>
            <a:r>
              <a:rPr lang="es-CL" b="0" dirty="0"/>
              <a:t>cocina</a:t>
            </a:r>
            <a:r>
              <a:rPr lang="en-US" b="0" dirty="0"/>
              <a:t> </a:t>
            </a:r>
          </a:p>
          <a:p>
            <a:r>
              <a:rPr lang="en-US" b="0" dirty="0"/>
              <a:t>es un </a:t>
            </a:r>
            <a:r>
              <a:rPr lang="es-CL" dirty="0"/>
              <a:t>texto</a:t>
            </a:r>
            <a:r>
              <a:rPr lang="en-US" dirty="0"/>
              <a:t> </a:t>
            </a:r>
            <a:r>
              <a:rPr lang="es-CL" noProof="1"/>
              <a:t>instructivo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1539546" y="3206857"/>
            <a:ext cx="5802790" cy="1573048"/>
          </a:xfrm>
          <a:noFill/>
          <a:ln w="38100">
            <a:solidFill>
              <a:srgbClr val="00B050"/>
            </a:solidFill>
            <a:prstDash val="dashDot"/>
          </a:ln>
        </p:spPr>
        <p:txBody>
          <a:bodyPr>
            <a:normAutofit fontScale="92500" lnSpcReduction="20000"/>
          </a:bodyPr>
          <a:lstStyle/>
          <a:p>
            <a:pPr algn="just"/>
            <a:r>
              <a:rPr lang="es-ES" dirty="0"/>
              <a:t>En la preparación de la receta se </a:t>
            </a:r>
            <a:r>
              <a:rPr lang="es-ES" b="1" dirty="0">
                <a:solidFill>
                  <a:schemeClr val="bg1">
                    <a:lumMod val="10000"/>
                  </a:schemeClr>
                </a:solidFill>
              </a:rPr>
              <a:t>explica</a:t>
            </a:r>
            <a:r>
              <a:rPr lang="es-ES" dirty="0"/>
              <a:t> el orden de los pasos a seguir y se indican la </a:t>
            </a:r>
            <a:r>
              <a:rPr lang="es-ES" b="1" dirty="0"/>
              <a:t>cantidad de ingredientes </a:t>
            </a:r>
            <a:r>
              <a:rPr lang="es-ES" dirty="0"/>
              <a:t>necesarios para preparar el plato y en algunos casos el </a:t>
            </a:r>
            <a:r>
              <a:rPr lang="es-ES" b="1" dirty="0"/>
              <a:t>tiempo y temperatura </a:t>
            </a:r>
            <a:r>
              <a:rPr lang="es-ES" dirty="0"/>
              <a:t>a hervir, congelar o reposar.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72D75DB-2927-4F94-9FAD-A454243CC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08105">
            <a:off x="3448014" y="807627"/>
            <a:ext cx="843280" cy="118888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078E15F-16AC-455D-80CE-8918589A46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65660">
            <a:off x="7217359" y="2337950"/>
            <a:ext cx="1731609" cy="130093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C6DC0FB-0B4D-4DC8-8276-5755957EDB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3" r="27616"/>
          <a:stretch/>
        </p:blipFill>
        <p:spPr>
          <a:xfrm>
            <a:off x="45124" y="2270815"/>
            <a:ext cx="1374344" cy="272415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3FC5020-7298-40C4-B27F-E156081501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450167" y="3640685"/>
            <a:ext cx="714989" cy="7206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10651EEE-161C-4BBF-A142-C0E3329516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819" y="3690434"/>
            <a:ext cx="1646842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F1F9C6-4C36-479C-9545-7FC27EA19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0361" y="-1"/>
            <a:ext cx="5793640" cy="891995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rgbClr val="4B1545"/>
                </a:solidFill>
              </a:rPr>
              <a:t>ESTRUCTURA DE LA RECETA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77F1168-96BC-4D01-82E1-FBC75F5614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6879" y="1195046"/>
            <a:ext cx="5256762" cy="613179"/>
          </a:xfrm>
          <a:ln w="38100">
            <a:solidFill>
              <a:srgbClr val="FF9900"/>
            </a:solidFill>
            <a:prstDash val="dashDot"/>
          </a:ln>
        </p:spPr>
        <p:txBody>
          <a:bodyPr>
            <a:normAutofit/>
          </a:bodyPr>
          <a:lstStyle/>
          <a:p>
            <a:r>
              <a:rPr lang="es-CL" sz="2800" dirty="0"/>
              <a:t>La receta se caracteriza por tener: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BD0C43E-BA8D-4E6D-9A55-14F8A66C2B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13884" y="1960930"/>
            <a:ext cx="4733855" cy="3054100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50000"/>
              </a:lnSpc>
            </a:pPr>
            <a:r>
              <a:rPr lang="es-CL" dirty="0"/>
              <a:t>Nombre o título de la receta.</a:t>
            </a:r>
          </a:p>
          <a:p>
            <a:pPr algn="l">
              <a:lnSpc>
                <a:spcPct val="150000"/>
              </a:lnSpc>
            </a:pPr>
            <a:r>
              <a:rPr lang="es-CL" dirty="0"/>
              <a:t>Las porciones (cantidad).</a:t>
            </a:r>
          </a:p>
          <a:p>
            <a:pPr algn="l">
              <a:lnSpc>
                <a:spcPct val="150000"/>
              </a:lnSpc>
            </a:pPr>
            <a:r>
              <a:rPr lang="es-CL" dirty="0"/>
              <a:t>Los ingredientes.</a:t>
            </a:r>
          </a:p>
          <a:p>
            <a:pPr algn="l">
              <a:lnSpc>
                <a:spcPct val="150000"/>
              </a:lnSpc>
            </a:pPr>
            <a:r>
              <a:rPr lang="es-CL" dirty="0"/>
              <a:t>Preparación del plato.</a:t>
            </a:r>
          </a:p>
          <a:p>
            <a:pPr algn="l">
              <a:lnSpc>
                <a:spcPct val="150000"/>
              </a:lnSpc>
            </a:pPr>
            <a:r>
              <a:rPr lang="es-CL" dirty="0"/>
              <a:t>Imagen del platillo terminado. </a:t>
            </a:r>
          </a:p>
          <a:p>
            <a:pPr marL="0" indent="0" algn="l">
              <a:lnSpc>
                <a:spcPct val="150000"/>
              </a:lnSpc>
              <a:buNone/>
            </a:pPr>
            <a:endParaRPr lang="es-CL" sz="32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8D17EAF-C400-4010-AA74-B600820C1A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29" y="1837715"/>
            <a:ext cx="3424301" cy="273944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516E633-1895-49B7-B189-1EBB901A57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93640" y="1195046"/>
            <a:ext cx="916230" cy="91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261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websites\free-power-point-templates\2012\logo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8306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EB1D66E7-6BC3-4A4B-B0FC-494C03876D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620" t="13289" r="23280" b="11385"/>
          <a:stretch/>
        </p:blipFill>
        <p:spPr>
          <a:xfrm>
            <a:off x="405670" y="141812"/>
            <a:ext cx="5238956" cy="442844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403C6C2-63F2-4006-81DC-106C033E3012}"/>
              </a:ext>
            </a:extLst>
          </p:cNvPr>
          <p:cNvSpPr txBox="1"/>
          <p:nvPr/>
        </p:nvSpPr>
        <p:spPr>
          <a:xfrm>
            <a:off x="5644626" y="1740220"/>
            <a:ext cx="3206805" cy="2585323"/>
          </a:xfrm>
          <a:prstGeom prst="rect">
            <a:avLst/>
          </a:prstGeom>
          <a:noFill/>
          <a:ln w="38100">
            <a:solidFill>
              <a:srgbClr val="C8003E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5400" dirty="0">
                <a:solidFill>
                  <a:srgbClr val="4B1545"/>
                </a:solidFill>
              </a:rPr>
              <a:t>La receta </a:t>
            </a:r>
          </a:p>
          <a:p>
            <a:pPr algn="ctr"/>
            <a:r>
              <a:rPr lang="es-CL" sz="5400" dirty="0">
                <a:solidFill>
                  <a:srgbClr val="4B1545"/>
                </a:solidFill>
              </a:rPr>
              <a:t>y </a:t>
            </a:r>
          </a:p>
          <a:p>
            <a:pPr algn="ctr"/>
            <a:r>
              <a:rPr lang="es-CL" sz="5400" dirty="0">
                <a:solidFill>
                  <a:srgbClr val="4B1545"/>
                </a:solidFill>
              </a:rPr>
              <a:t>sus partes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4AD1C63-1D3F-45BB-BF5A-2AC137F4FA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67259">
            <a:off x="5889749" y="96108"/>
            <a:ext cx="1522170" cy="152217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6ED4A76-D9F6-4A5E-9DF6-FDE3EAF7CF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258" y="29142"/>
            <a:ext cx="1444991" cy="1195128"/>
          </a:xfrm>
          <a:prstGeom prst="rect">
            <a:avLst/>
          </a:prstGeom>
        </p:spPr>
      </p:pic>
      <p:sp>
        <p:nvSpPr>
          <p:cNvPr id="7" name="Globo: flecha derecha 6">
            <a:extLst>
              <a:ext uri="{FF2B5EF4-FFF2-40B4-BE49-F238E27FC236}">
                <a16:creationId xmlns:a16="http://schemas.microsoft.com/office/drawing/2014/main" id="{69046943-3A1F-490E-AE44-0BEFE5983DB6}"/>
              </a:ext>
            </a:extLst>
          </p:cNvPr>
          <p:cNvSpPr/>
          <p:nvPr/>
        </p:nvSpPr>
        <p:spPr>
          <a:xfrm>
            <a:off x="448964" y="141812"/>
            <a:ext cx="1422365" cy="698160"/>
          </a:xfrm>
          <a:prstGeom prst="rightArrowCallout">
            <a:avLst>
              <a:gd name="adj1" fmla="val 36643"/>
              <a:gd name="adj2" fmla="val 26529"/>
              <a:gd name="adj3" fmla="val 26933"/>
              <a:gd name="adj4" fmla="val 81148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CL" sz="1000" b="1" dirty="0"/>
          </a:p>
          <a:p>
            <a:r>
              <a:rPr lang="es-CL" sz="1000" b="1" dirty="0"/>
              <a:t>Nombre o título de la receta de cocina: </a:t>
            </a:r>
            <a:r>
              <a:rPr lang="es-CL" sz="1000" dirty="0"/>
              <a:t>lo que se va a preparar</a:t>
            </a:r>
          </a:p>
          <a:p>
            <a:endParaRPr lang="es-CL" sz="1000" dirty="0"/>
          </a:p>
        </p:txBody>
      </p:sp>
    </p:spTree>
    <p:extLst>
      <p:ext uri="{BB962C8B-B14F-4D97-AF65-F5344CB8AC3E}">
        <p14:creationId xmlns:p14="http://schemas.microsoft.com/office/powerpoint/2010/main" val="109100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A99B841-5E95-4C39-AC09-2ACAE90DA9FD}"/>
              </a:ext>
            </a:extLst>
          </p:cNvPr>
          <p:cNvSpPr txBox="1"/>
          <p:nvPr/>
        </p:nvSpPr>
        <p:spPr>
          <a:xfrm>
            <a:off x="3961180" y="281175"/>
            <a:ext cx="4886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>
                <a:solidFill>
                  <a:srgbClr val="4B1545"/>
                </a:solidFill>
              </a:rPr>
              <a:t>REVISANDO LO APRENDIDO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A4D393C-BA14-4477-91E8-793C9E29DFAC}"/>
              </a:ext>
            </a:extLst>
          </p:cNvPr>
          <p:cNvSpPr txBox="1"/>
          <p:nvPr/>
        </p:nvSpPr>
        <p:spPr>
          <a:xfrm>
            <a:off x="143555" y="1455739"/>
            <a:ext cx="6108200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s-CL" sz="2800" dirty="0"/>
              <a:t>¿Qué tipo de texto es la receta?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CL" sz="2800" dirty="0"/>
              <a:t>¿Para qué sirve?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CL" sz="2800" dirty="0"/>
              <a:t>¿Cuál es el propósito de la receta?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4B81A7E-3564-4CD5-BFD8-D52DBC6557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475" y="3311040"/>
            <a:ext cx="2290575" cy="183246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AA98507-3E73-41E7-A4B7-BA1A747478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820" y="1021223"/>
            <a:ext cx="3400055" cy="340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89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E775F71-F76B-4477-98FC-342E0F70CF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5" y="281175"/>
            <a:ext cx="7458651" cy="305410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F0C92F93-7F80-43A6-B4C3-8F25FE79B96A}"/>
              </a:ext>
            </a:extLst>
          </p:cNvPr>
          <p:cNvSpPr txBox="1">
            <a:spLocks/>
          </p:cNvSpPr>
          <p:nvPr/>
        </p:nvSpPr>
        <p:spPr>
          <a:xfrm>
            <a:off x="143555" y="3487980"/>
            <a:ext cx="8856890" cy="106893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5400" b="1" dirty="0">
                <a:solidFill>
                  <a:srgbClr val="4B1545"/>
                </a:solidFill>
              </a:rPr>
              <a:t>Practiquemos lo aprendido</a:t>
            </a:r>
          </a:p>
        </p:txBody>
      </p:sp>
    </p:spTree>
    <p:extLst>
      <p:ext uri="{BB962C8B-B14F-4D97-AF65-F5344CB8AC3E}">
        <p14:creationId xmlns:p14="http://schemas.microsoft.com/office/powerpoint/2010/main" val="2819913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523D994-3ADA-4EAB-B2E3-3DD8AAA8C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77714" y="149987"/>
            <a:ext cx="6564616" cy="763524"/>
          </a:xfrm>
          <a:ln w="57150">
            <a:prstDash val="sys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s-CL" sz="4800" dirty="0"/>
              <a:t>Galletas de avena</a:t>
            </a:r>
          </a:p>
        </p:txBody>
      </p:sp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72B40A3F-161F-40BD-853C-07B35595D77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09" y="1257958"/>
            <a:ext cx="2560448" cy="855677"/>
          </a:xfr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6AF5B35-403D-4E5C-9107-02F24031C78C}"/>
              </a:ext>
            </a:extLst>
          </p:cNvPr>
          <p:cNvSpPr txBox="1"/>
          <p:nvPr/>
        </p:nvSpPr>
        <p:spPr>
          <a:xfrm>
            <a:off x="2691157" y="1351614"/>
            <a:ext cx="5802790" cy="2943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CL" sz="2400" dirty="0"/>
              <a:t>1 plátano.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CL" sz="2400" dirty="0"/>
              <a:t>½ taza de avena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CL" sz="2400" dirty="0"/>
              <a:t>1 cucharadita de canela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CL" sz="2400" dirty="0"/>
              <a:t>Frutos secos o chip de chocolate (a gusto)</a:t>
            </a:r>
          </a:p>
        </p:txBody>
      </p:sp>
      <p:pic>
        <p:nvPicPr>
          <p:cNvPr id="1026" name="Picture 2" descr="Cinco razones para comer un plátano">
            <a:extLst>
              <a:ext uri="{FF2B5EF4-FFF2-40B4-BE49-F238E27FC236}">
                <a16:creationId xmlns:a16="http://schemas.microsoft.com/office/drawing/2014/main" id="{2E2D3CDE-0231-4709-8A61-2EA62153B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90068"/>
            <a:ext cx="903385" cy="60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pos de avena | CuidatePlus">
            <a:extLst>
              <a:ext uri="{FF2B5EF4-FFF2-40B4-BE49-F238E27FC236}">
                <a16:creationId xmlns:a16="http://schemas.microsoft.com/office/drawing/2014/main" id="{8746621C-1D37-4051-A0C3-67C5919AD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403" y="2299028"/>
            <a:ext cx="1155116" cy="57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anela | Canela en rama | Propiedades de la canela">
            <a:extLst>
              <a:ext uri="{FF2B5EF4-FFF2-40B4-BE49-F238E27FC236}">
                <a16:creationId xmlns:a16="http://schemas.microsoft.com/office/drawing/2014/main" id="{B13B1003-49F5-4B94-9A9C-A39AC059B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624" y="3034416"/>
            <a:ext cx="1272542" cy="76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ros y contras de LOS FRUTOS SECOS">
            <a:extLst>
              <a:ext uri="{FF2B5EF4-FFF2-40B4-BE49-F238E27FC236}">
                <a16:creationId xmlns:a16="http://schemas.microsoft.com/office/drawing/2014/main" id="{3E524B1F-65AD-493A-86D0-E4F2D4003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148" y="4205822"/>
            <a:ext cx="1051598" cy="52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58510AAF-98A7-49EC-A9AD-3D4E753283A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8" r="10935"/>
          <a:stretch/>
        </p:blipFill>
        <p:spPr>
          <a:xfrm>
            <a:off x="54355" y="2221696"/>
            <a:ext cx="2290575" cy="254324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03195E07-4C02-4D85-BD7C-32E5F8EE0B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71" y="885553"/>
            <a:ext cx="1970576" cy="1937842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30356E86-D643-4676-A2D7-771F36936677}"/>
              </a:ext>
            </a:extLst>
          </p:cNvPr>
          <p:cNvSpPr txBox="1"/>
          <p:nvPr/>
        </p:nvSpPr>
        <p:spPr>
          <a:xfrm>
            <a:off x="7015280" y="1639135"/>
            <a:ext cx="1478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/>
              <a:t>Porciones</a:t>
            </a:r>
          </a:p>
          <a:p>
            <a:pPr algn="ctr"/>
            <a:r>
              <a:rPr lang="es-CL" sz="24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05746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1310</TotalTime>
  <Words>369</Words>
  <Application>Microsoft Office PowerPoint</Application>
  <PresentationFormat>Presentación en pantalla (16:9)</PresentationFormat>
  <Paragraphs>56</Paragraphs>
  <Slides>12</Slides>
  <Notes>1</Notes>
  <HiddenSlides>1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Poppins</vt:lpstr>
      <vt:lpstr>Office Theme</vt:lpstr>
      <vt:lpstr>TEXTO INSTRUCTIVO </vt:lpstr>
      <vt:lpstr>¿Qué aprenderemos hoy?</vt:lpstr>
      <vt:lpstr>Antes de comenzar…</vt:lpstr>
      <vt:lpstr>LA RECETA DE COCINA</vt:lpstr>
      <vt:lpstr>ESTRUCTURA DE LA RECETA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FELICITACIONES!!!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cinthiahernandez</cp:lastModifiedBy>
  <cp:revision>152</cp:revision>
  <dcterms:created xsi:type="dcterms:W3CDTF">2013-08-21T19:17:07Z</dcterms:created>
  <dcterms:modified xsi:type="dcterms:W3CDTF">2020-08-28T00:01:04Z</dcterms:modified>
</cp:coreProperties>
</file>