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57" r:id="rId4"/>
    <p:sldId id="280" r:id="rId5"/>
    <p:sldId id="277" r:id="rId6"/>
    <p:sldId id="278" r:id="rId7"/>
    <p:sldId id="281" r:id="rId8"/>
    <p:sldId id="282" r:id="rId9"/>
    <p:sldId id="279" r:id="rId10"/>
    <p:sldId id="284" r:id="rId11"/>
    <p:sldId id="283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091"/>
    <a:srgbClr val="0F6FC6"/>
    <a:srgbClr val="A50021"/>
    <a:srgbClr val="CC0000"/>
    <a:srgbClr val="CC9900"/>
    <a:srgbClr val="C88500"/>
    <a:srgbClr val="996600"/>
    <a:srgbClr val="C61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97E38-3626-4658-B4CD-0BE71AECDE14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9A52C-EA1E-434D-AC3F-CCAEC57B78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EBC3F9-395E-42AC-925E-C783C914A1DF}" type="datetimeFigureOut">
              <a:rPr lang="es-ES" smtClean="0"/>
              <a:pPr/>
              <a:t>08/11/2020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Material semana 33 y 34 Matemática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5928"/>
          </a:xfrm>
        </p:spPr>
        <p:txBody>
          <a:bodyPr>
            <a:normAutofit lnSpcReduction="10000"/>
          </a:bodyPr>
          <a:lstStyle/>
          <a:p>
            <a:r>
              <a:rPr lang="es-CL" dirty="0"/>
              <a:t>Del 9 al 20 de Noviembre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500166" y="264318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A50021"/>
                </a:solidFill>
              </a:rPr>
              <a:t>Destinado para complementar los aprendizajes de Tercero Básico</a:t>
            </a:r>
            <a:endParaRPr lang="es-ES" b="1" dirty="0">
              <a:solidFill>
                <a:srgbClr val="A50021"/>
              </a:solidFill>
            </a:endParaRPr>
          </a:p>
        </p:txBody>
      </p:sp>
      <p:pic>
        <p:nvPicPr>
          <p:cNvPr id="6" name="Google Shape;102;p1" descr="Resultado de imagen para insignia colegio republica argentina rancagua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42844" y="214290"/>
            <a:ext cx="785818" cy="80010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Onda"/>
          <p:cNvSpPr/>
          <p:nvPr/>
        </p:nvSpPr>
        <p:spPr>
          <a:xfrm>
            <a:off x="428596" y="3786190"/>
            <a:ext cx="1500198" cy="278608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71472" y="4572008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FF00"/>
                </a:solidFill>
              </a:rPr>
              <a:t>No es necesario imprimir 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9" name="Google Shape;101;p1"/>
          <p:cNvSpPr txBox="1">
            <a:spLocks/>
          </p:cNvSpPr>
          <p:nvPr/>
        </p:nvSpPr>
        <p:spPr>
          <a:xfrm>
            <a:off x="1223938" y="3438524"/>
            <a:ext cx="7643866" cy="300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1" i="0" u="none" strike="noStrike" kern="1200" cap="none" spc="0" normalizeH="0" baseline="0" noProof="0" dirty="0">
                <a:ln>
                  <a:noFill/>
                </a:ln>
                <a:solidFill>
                  <a:srgbClr val="5463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 confeccionado</a:t>
            </a:r>
            <a:r>
              <a:rPr kumimoji="0" lang="es-CL" sz="2405" b="1" i="0" u="none" strike="noStrike" kern="1200" cap="none" spc="0" normalizeH="0" noProof="0" dirty="0">
                <a:ln>
                  <a:noFill/>
                </a:ln>
                <a:solidFill>
                  <a:srgbClr val="5463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 </a:t>
            </a: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1" i="0" u="none" strike="noStrike" kern="1200" cap="none" spc="0" normalizeH="0" noProof="0" dirty="0">
                <a:ln>
                  <a:noFill/>
                </a:ln>
                <a:solidFill>
                  <a:srgbClr val="5463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de Integración Escolar</a:t>
            </a:r>
            <a:endParaRPr kumimoji="0" lang="es-CL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rgbClr val="5463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rgbClr val="5463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3°A Carolina Rodríguez + Estefanía Peña</a:t>
            </a:r>
            <a:endParaRPr kumimoji="0" lang="es-CL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3°B Marisol Gómez + Daniela García</a:t>
            </a:r>
            <a:endParaRPr kumimoji="0" lang="es-CL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3°C Gonzalo Díaz + Carolina Pizarro</a:t>
            </a: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rgbClr val="5463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E65E6-D89E-4724-B827-77BBD9D5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Actividad 2: </a:t>
            </a:r>
            <a:r>
              <a:rPr lang="es-CL" sz="3100" dirty="0"/>
              <a:t>Responde en tu cuaderno las siguientes preguntas con mucha atención</a:t>
            </a:r>
            <a:r>
              <a:rPr lang="es-CL" dirty="0"/>
              <a:t>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ACE2AF0-9933-4EAF-95BE-7D97DB06E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832" y="1916832"/>
            <a:ext cx="3550168" cy="3960440"/>
          </a:xfrm>
        </p:spPr>
        <p:txBody>
          <a:bodyPr>
            <a:normAutofit fontScale="92500"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1.- ¿Cuántas niñas tienen gatos?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2.- ¿Cuántas niñas tienen peces?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3.- ¿Cuántas niñas tienen perros?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4.- ¿Hay más niñas que tienen reptiles o pájaros?</a:t>
            </a:r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Gráficos estadísticos. - Matemática - Campus Virtual ORT">
            <a:extLst>
              <a:ext uri="{FF2B5EF4-FFF2-40B4-BE49-F238E27FC236}">
                <a16:creationId xmlns:a16="http://schemas.microsoft.com/office/drawing/2014/main" id="{5C9E0CD4-6802-4B44-98B3-23B44D0285A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07" y="1726407"/>
            <a:ext cx="5612489" cy="412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88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F37860E-E293-42A5-84C8-2D22743C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587" y="12839"/>
            <a:ext cx="1912256" cy="808038"/>
          </a:xfrm>
        </p:spPr>
        <p:txBody>
          <a:bodyPr/>
          <a:lstStyle/>
          <a:p>
            <a:r>
              <a:rPr lang="es-CL" dirty="0"/>
              <a:t>Desafío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D6C4F4-BB00-4C22-97C6-BC74376D0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124" y="376095"/>
            <a:ext cx="9394227" cy="80803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CL" sz="2000" b="1" dirty="0">
              <a:solidFill>
                <a:srgbClr val="C00000"/>
              </a:solidFill>
            </a:endParaRPr>
          </a:p>
          <a:p>
            <a:pPr marL="82296" indent="0" algn="ctr">
              <a:buNone/>
            </a:pPr>
            <a:r>
              <a:rPr lang="es-CL" sz="2000" b="1" dirty="0">
                <a:solidFill>
                  <a:srgbClr val="C00000"/>
                </a:solidFill>
              </a:rPr>
              <a:t>Pregunta: ¿Cuántos pares de zapatos tienen los integrantes de tu familia?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0DD3179-8A21-477F-8839-9BFBD5CAF1BA}"/>
              </a:ext>
            </a:extLst>
          </p:cNvPr>
          <p:cNvSpPr txBox="1"/>
          <p:nvPr/>
        </p:nvSpPr>
        <p:spPr>
          <a:xfrm>
            <a:off x="3191047" y="0"/>
            <a:ext cx="55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00B050"/>
                </a:solidFill>
              </a:rPr>
              <a:t>Crea un gráfico con las respuestas que otorguen los integrantes de tu familia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2026027-2CBB-44B4-A831-849A45A6A36A}"/>
              </a:ext>
            </a:extLst>
          </p:cNvPr>
          <p:cNvSpPr txBox="1"/>
          <p:nvPr/>
        </p:nvSpPr>
        <p:spPr>
          <a:xfrm>
            <a:off x="2627784" y="1390746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_______________________________________</a:t>
            </a:r>
          </a:p>
          <a:p>
            <a:pPr algn="ctr"/>
            <a:r>
              <a:rPr lang="es-CL" dirty="0"/>
              <a:t>(Título del gráfico)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F5C4527-85D5-4B80-BCBA-A787650E3AB9}"/>
              </a:ext>
            </a:extLst>
          </p:cNvPr>
          <p:cNvSpPr txBox="1"/>
          <p:nvPr/>
        </p:nvSpPr>
        <p:spPr>
          <a:xfrm>
            <a:off x="1190684" y="1581258"/>
            <a:ext cx="717020" cy="46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es-CL" dirty="0"/>
          </a:p>
          <a:p>
            <a:pPr algn="r">
              <a:lnSpc>
                <a:spcPct val="150000"/>
              </a:lnSpc>
            </a:pPr>
            <a:r>
              <a:rPr lang="es-CL" dirty="0"/>
              <a:t>9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8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7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6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5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4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3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2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1</a:t>
            </a:r>
          </a:p>
          <a:p>
            <a:pPr algn="r">
              <a:lnSpc>
                <a:spcPct val="150000"/>
              </a:lnSpc>
            </a:pPr>
            <a:r>
              <a:rPr lang="es-CL" dirty="0"/>
              <a:t>0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1D7D2B72-4577-4607-B153-7EEA638F2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22873"/>
              </p:ext>
            </p:extLst>
          </p:nvPr>
        </p:nvGraphicFramePr>
        <p:xfrm>
          <a:off x="1907704" y="2037077"/>
          <a:ext cx="6096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720">
                  <a:extLst>
                    <a:ext uri="{9D8B030D-6E8A-4147-A177-3AD203B41FA5}">
                      <a16:colId xmlns:a16="http://schemas.microsoft.com/office/drawing/2014/main" val="20931772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705303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3363730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654478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114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760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37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631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848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0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39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0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32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82495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3363B3EA-4347-46F3-9132-A51A67EF4CE3}"/>
              </a:ext>
            </a:extLst>
          </p:cNvPr>
          <p:cNvSpPr txBox="1"/>
          <p:nvPr/>
        </p:nvSpPr>
        <p:spPr>
          <a:xfrm>
            <a:off x="1907704" y="619527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algn="ctr"/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Nombre Integrante 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825AC68-95FC-4E92-A9A0-6EA6FD2735FF}"/>
              </a:ext>
            </a:extLst>
          </p:cNvPr>
          <p:cNvSpPr txBox="1"/>
          <p:nvPr/>
        </p:nvSpPr>
        <p:spPr>
          <a:xfrm>
            <a:off x="4067944" y="61895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algn="ctr"/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Nombre Integrante 2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2359FA3-DC22-41B2-B9FC-D40C669C71E7}"/>
              </a:ext>
            </a:extLst>
          </p:cNvPr>
          <p:cNvSpPr txBox="1"/>
          <p:nvPr/>
        </p:nvSpPr>
        <p:spPr>
          <a:xfrm>
            <a:off x="6228184" y="61895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algn="ctr"/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Nombre Integrante 3</a:t>
            </a:r>
          </a:p>
        </p:txBody>
      </p:sp>
    </p:spTree>
    <p:extLst>
      <p:ext uri="{BB962C8B-B14F-4D97-AF65-F5344CB8AC3E}">
        <p14:creationId xmlns:p14="http://schemas.microsoft.com/office/powerpoint/2010/main" val="2270703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lantilla de pizarra con niña feliz pintando en la pizarra | Vector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7838331" cy="50903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915816" y="1756926"/>
            <a:ext cx="4500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rgbClr val="FFFF00"/>
                </a:solidFill>
              </a:rPr>
              <a:t>Camina dejando huellas bonitas, esas son las que perduran en la vida. 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27E1B74C-BCF1-4592-8DC0-5E19A1AEFFD7}"/>
              </a:ext>
            </a:extLst>
          </p:cNvPr>
          <p:cNvSpPr txBox="1"/>
          <p:nvPr/>
        </p:nvSpPr>
        <p:spPr>
          <a:xfrm>
            <a:off x="827585" y="5706988"/>
            <a:ext cx="8082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5">
                    <a:lumMod val="75000"/>
                  </a:schemeClr>
                </a:solidFill>
              </a:rPr>
              <a:t>Con Cariño Programa de Integración Escolar</a:t>
            </a:r>
            <a:endParaRPr lang="es-E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/>
        </p:nvSpPr>
        <p:spPr>
          <a:xfrm>
            <a:off x="1001555" y="1664735"/>
            <a:ext cx="7498080" cy="642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B8C"/>
              </a:buClr>
              <a:buSzPts val="4300"/>
              <a:buFont typeface="Gill Sans"/>
              <a:buNone/>
            </a:pPr>
            <a:r>
              <a:rPr lang="es-CL" sz="2400" b="1" i="0" u="none" strike="noStrike" cap="none" dirty="0">
                <a:solidFill>
                  <a:srgbClr val="006B8C"/>
                </a:solidFill>
                <a:latin typeface="Gill Sans"/>
                <a:ea typeface="Gill Sans"/>
                <a:cs typeface="Gill Sans"/>
                <a:sym typeface="Gill Sans"/>
              </a:rPr>
              <a:t>Introducción al trabajo</a:t>
            </a:r>
            <a:endParaRPr sz="2400" b="1" i="0" u="none" strike="noStrike" cap="none" dirty="0">
              <a:solidFill>
                <a:srgbClr val="006B8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571472" y="2064085"/>
            <a:ext cx="8358246" cy="1857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Con mucho cariño te invitamos a realizar las siguientes actividades. </a:t>
            </a:r>
          </a:p>
          <a:p>
            <a:pPr marL="365760" lvl="0" indent="-283464"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170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indent="-283464"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ES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El </a:t>
            </a:r>
            <a:r>
              <a:rPr lang="es-ES" sz="1700" i="0" u="none" strike="noStrike" cap="none" dirty="0" err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power</a:t>
            </a:r>
            <a:r>
              <a:rPr lang="es-ES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s-ES" sz="1700" i="0" u="none" strike="noStrike" cap="none" dirty="0" err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point</a:t>
            </a:r>
            <a:r>
              <a:rPr lang="es-ES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está intencionado para reforzar y aclarar de una manera distinta los contenidos abordados en la guía.</a:t>
            </a:r>
          </a:p>
          <a:p>
            <a:pPr marL="365760" lvl="0" indent="-283464">
              <a:buClr>
                <a:schemeClr val="accent1"/>
              </a:buClr>
              <a:buSzPts val="1600"/>
            </a:pPr>
            <a:endParaRPr lang="es-CL" sz="1700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lvl="0" indent="-283464"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Recuerda que puedes contar con nuestro apoyo mediante contacto de </a:t>
            </a:r>
            <a:r>
              <a:rPr lang="es-CL" sz="1700" i="0" u="none" strike="noStrike" cap="none" dirty="0" err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whatsapp</a:t>
            </a:r>
            <a:endParaRPr sz="1700" dirty="0"/>
          </a:p>
          <a:p>
            <a:pPr marL="365760" marR="0" lvl="0" indent="-18186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945551" y="3764490"/>
            <a:ext cx="4071966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B8C"/>
              </a:buClr>
              <a:buSzPts val="4300"/>
              <a:buFont typeface="Gill Sans"/>
              <a:buNone/>
            </a:pPr>
            <a:r>
              <a:rPr lang="es-CL" sz="2800" b="1" dirty="0">
                <a:solidFill>
                  <a:srgbClr val="006B8C"/>
                </a:solidFill>
                <a:latin typeface="Gill Sans"/>
                <a:ea typeface="Gill Sans"/>
                <a:cs typeface="Gill Sans"/>
                <a:sym typeface="Gill Sans"/>
              </a:rPr>
              <a:t>Ruta</a:t>
            </a:r>
            <a:r>
              <a:rPr lang="es-CL" sz="2800" b="1" i="0" u="none" strike="noStrike" cap="none" dirty="0">
                <a:solidFill>
                  <a:srgbClr val="006B8C"/>
                </a:solidFill>
                <a:latin typeface="Gill Sans"/>
                <a:ea typeface="Gill Sans"/>
                <a:cs typeface="Gill Sans"/>
                <a:sym typeface="Gill Sans"/>
              </a:rPr>
              <a:t> de trabajo </a:t>
            </a:r>
            <a:endParaRPr sz="2800" b="1" i="0" u="none" strike="noStrike" cap="none" dirty="0">
              <a:solidFill>
                <a:srgbClr val="006B8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844672" y="4320823"/>
            <a:ext cx="6535640" cy="239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65760" marR="0" lvl="0" indent="-18186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1. Ver video de </a:t>
            </a:r>
            <a:r>
              <a:rPr lang="es-CL" sz="2000" b="1" i="0" u="sng" strike="noStrike" cap="none" dirty="0" err="1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Youtube</a:t>
            </a: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2000" b="1" u="sng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2. Repaso de contenidos.</a:t>
            </a: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2000" b="1" u="sng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3. Pasos para resolver preguntas de un gráfico.</a:t>
            </a:r>
            <a:endParaRPr lang="es-CL" sz="2000" b="1" u="sng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2000" b="1" u="sng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4. Realizar actividades </a:t>
            </a: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2000" b="1" u="sng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5. </a:t>
            </a:r>
            <a:r>
              <a:rPr lang="es-CL" sz="2000" b="1" u="sng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D</a:t>
            </a: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esafío</a:t>
            </a:r>
          </a:p>
        </p:txBody>
      </p:sp>
      <p:pic>
        <p:nvPicPr>
          <p:cNvPr id="111" name="Google Shape;111;p2" descr="Niña, descansar, cabeza encendido, computador portatil Foto ..."/>
          <p:cNvPicPr preferRelativeResize="0"/>
          <p:nvPr/>
        </p:nvPicPr>
        <p:blipFill rotWithShape="1">
          <a:blip r:embed="rId3" cstate="print">
            <a:alphaModFix/>
          </a:blip>
          <a:srcRect t="3866" b="11082"/>
          <a:stretch/>
        </p:blipFill>
        <p:spPr>
          <a:xfrm>
            <a:off x="6592700" y="4758994"/>
            <a:ext cx="1285884" cy="90671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16;p3"/>
          <p:cNvSpPr txBox="1">
            <a:spLocks/>
          </p:cNvSpPr>
          <p:nvPr/>
        </p:nvSpPr>
        <p:spPr>
          <a:xfrm>
            <a:off x="1253560" y="296843"/>
            <a:ext cx="7062855" cy="1341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B8C"/>
              </a:buClr>
              <a:buSzPts val="3200"/>
              <a:buFont typeface="Gill Sans"/>
              <a:buNone/>
              <a:tabLst/>
              <a:defRPr/>
            </a:pPr>
            <a:r>
              <a:rPr lang="es-E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Hoy aprenderé a :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comprender paso a paso un grafico de barra y la confección de este.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215106" cy="917596"/>
          </a:xfrm>
        </p:spPr>
        <p:txBody>
          <a:bodyPr/>
          <a:lstStyle/>
          <a:p>
            <a:r>
              <a:rPr lang="es-CL" dirty="0"/>
              <a:t>Repasemos los contenidos.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9943" y="1135183"/>
            <a:ext cx="8753046" cy="501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CL" sz="2000" dirty="0"/>
              <a:t>Ingresa a </a:t>
            </a:r>
            <a:r>
              <a:rPr lang="es-CL" sz="2000" dirty="0" err="1"/>
              <a:t>Youtube</a:t>
            </a:r>
            <a:r>
              <a:rPr lang="es-CL" sz="2000" dirty="0"/>
              <a:t> y busca el video que se llama </a:t>
            </a:r>
          </a:p>
          <a:p>
            <a:pPr algn="ctr">
              <a:buNone/>
            </a:pPr>
            <a:endParaRPr lang="es-CL" sz="2000" dirty="0"/>
          </a:p>
          <a:p>
            <a:pPr algn="ctr">
              <a:buNone/>
            </a:pPr>
            <a:r>
              <a:rPr lang="es-CL" sz="2400" b="1" dirty="0" err="1">
                <a:solidFill>
                  <a:srgbClr val="C00000"/>
                </a:solidFill>
              </a:rPr>
              <a:t>AprendoTV</a:t>
            </a:r>
            <a:r>
              <a:rPr lang="es-CL" sz="2400" b="1" dirty="0">
                <a:solidFill>
                  <a:srgbClr val="C00000"/>
                </a:solidFill>
              </a:rPr>
              <a:t>- Matemática 3°básico /Capítulo 10</a:t>
            </a:r>
          </a:p>
          <a:p>
            <a:pPr algn="ctr">
              <a:buNone/>
            </a:pPr>
            <a:r>
              <a:rPr lang="es-CL" sz="2000" dirty="0">
                <a:solidFill>
                  <a:srgbClr val="C00000"/>
                </a:solidFill>
              </a:rPr>
              <a:t> </a:t>
            </a:r>
            <a:endParaRPr lang="es-ES" sz="2000" dirty="0">
              <a:solidFill>
                <a:srgbClr val="C0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7AB594D-E249-4196-9C16-2EECD267F2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00" t="24788" r="53750" b="47198"/>
          <a:stretch/>
        </p:blipFill>
        <p:spPr>
          <a:xfrm>
            <a:off x="2195735" y="2996952"/>
            <a:ext cx="5455461" cy="30963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B64A2-4309-4DEC-97BA-F20612E1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Recordemos que: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B508E4-84FC-4A2D-8846-B5226F6D1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gráfico es una representación ordenada de datos.</a:t>
            </a:r>
          </a:p>
          <a:p>
            <a:endParaRPr lang="es-CL" dirty="0"/>
          </a:p>
          <a:p>
            <a:r>
              <a:rPr lang="es-CL" dirty="0"/>
              <a:t>Sirve para hacer una comparación visual.</a:t>
            </a:r>
          </a:p>
        </p:txBody>
      </p:sp>
      <p:pic>
        <p:nvPicPr>
          <p:cNvPr id="1026" name="Picture 2" descr="Definición de Gráfico - Qué es y Concepto">
            <a:extLst>
              <a:ext uri="{FF2B5EF4-FFF2-40B4-BE49-F238E27FC236}">
                <a16:creationId xmlns:a16="http://schemas.microsoft.com/office/drawing/2014/main" id="{98D85551-8735-480E-9B56-A89F834A8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6041">
            <a:off x="3851920" y="4005064"/>
            <a:ext cx="1950615" cy="185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78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B86F1E0-AA87-422D-A4A2-85CD932D83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705"/>
          <a:stretch/>
        </p:blipFill>
        <p:spPr>
          <a:xfrm>
            <a:off x="683568" y="738525"/>
            <a:ext cx="8820472" cy="43593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7362A1A-6FDB-4114-AD7F-4F67ED3C7866}"/>
              </a:ext>
            </a:extLst>
          </p:cNvPr>
          <p:cNvSpPr txBox="1"/>
          <p:nvPr/>
        </p:nvSpPr>
        <p:spPr>
          <a:xfrm>
            <a:off x="1763688" y="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A50021"/>
                </a:solidFill>
              </a:rPr>
              <a:t>Componentes de un gráfico de barras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860EEAE6-C475-432B-B3C0-907FF5415EDF}"/>
              </a:ext>
            </a:extLst>
          </p:cNvPr>
          <p:cNvSpPr/>
          <p:nvPr/>
        </p:nvSpPr>
        <p:spPr>
          <a:xfrm>
            <a:off x="0" y="859282"/>
            <a:ext cx="1331640" cy="462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FFC000"/>
                </a:solidFill>
              </a:rPr>
              <a:t>TÍTULO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7355AEF-2262-4889-8F25-A2F3F802CC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2"/>
          <a:stretch/>
        </p:blipFill>
        <p:spPr>
          <a:xfrm>
            <a:off x="1339449" y="1550093"/>
            <a:ext cx="7284864" cy="3972095"/>
          </a:xfrm>
          <a:prstGeom prst="rect">
            <a:avLst/>
          </a:prstGeom>
        </p:spPr>
      </p:pic>
      <p:sp>
        <p:nvSpPr>
          <p:cNvPr id="10" name="Abrir llave 9">
            <a:extLst>
              <a:ext uri="{FF2B5EF4-FFF2-40B4-BE49-F238E27FC236}">
                <a16:creationId xmlns:a16="http://schemas.microsoft.com/office/drawing/2014/main" id="{1731837D-CE67-48EC-8D80-F699F0425D0C}"/>
              </a:ext>
            </a:extLst>
          </p:cNvPr>
          <p:cNvSpPr/>
          <p:nvPr/>
        </p:nvSpPr>
        <p:spPr>
          <a:xfrm rot="16200000">
            <a:off x="4874344" y="2609300"/>
            <a:ext cx="438922" cy="6264697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id="{0C5C76CD-F332-4144-A667-6595288360D3}"/>
              </a:ext>
            </a:extLst>
          </p:cNvPr>
          <p:cNvSpPr/>
          <p:nvPr/>
        </p:nvSpPr>
        <p:spPr>
          <a:xfrm>
            <a:off x="907401" y="1550093"/>
            <a:ext cx="432048" cy="3378494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C12F751-BF2D-4BA9-BA30-CBE377A9DFA5}"/>
              </a:ext>
            </a:extLst>
          </p:cNvPr>
          <p:cNvSpPr txBox="1"/>
          <p:nvPr/>
        </p:nvSpPr>
        <p:spPr>
          <a:xfrm>
            <a:off x="104107" y="3105834"/>
            <a:ext cx="112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Eje vertical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7779CD7-D7BC-4284-969E-45BDD76CBA26}"/>
              </a:ext>
            </a:extLst>
          </p:cNvPr>
          <p:cNvSpPr txBox="1"/>
          <p:nvPr/>
        </p:nvSpPr>
        <p:spPr>
          <a:xfrm>
            <a:off x="4148572" y="5972113"/>
            <a:ext cx="18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Eje horizontal </a:t>
            </a:r>
          </a:p>
        </p:txBody>
      </p:sp>
      <p:sp>
        <p:nvSpPr>
          <p:cNvPr id="14" name="Estrella: 6 puntas 13">
            <a:extLst>
              <a:ext uri="{FF2B5EF4-FFF2-40B4-BE49-F238E27FC236}">
                <a16:creationId xmlns:a16="http://schemas.microsoft.com/office/drawing/2014/main" id="{B5F44DEB-8C88-4085-ACA5-CB5FF28A4700}"/>
              </a:ext>
            </a:extLst>
          </p:cNvPr>
          <p:cNvSpPr/>
          <p:nvPr/>
        </p:nvSpPr>
        <p:spPr>
          <a:xfrm>
            <a:off x="36002" y="5304221"/>
            <a:ext cx="1763688" cy="1553779"/>
          </a:xfrm>
          <a:prstGeom prst="star6">
            <a:avLst>
              <a:gd name="adj" fmla="val 34134"/>
              <a:gd name="h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FFC000"/>
                </a:solidFill>
              </a:rPr>
              <a:t>Siempre se deja un espacio entre la barras </a:t>
            </a:r>
          </a:p>
        </p:txBody>
      </p:sp>
      <p:sp>
        <p:nvSpPr>
          <p:cNvPr id="15" name="Flecha: doblada 14">
            <a:extLst>
              <a:ext uri="{FF2B5EF4-FFF2-40B4-BE49-F238E27FC236}">
                <a16:creationId xmlns:a16="http://schemas.microsoft.com/office/drawing/2014/main" id="{D8C8BD2F-9915-4B0E-A139-8480D5F52CF9}"/>
              </a:ext>
            </a:extLst>
          </p:cNvPr>
          <p:cNvSpPr/>
          <p:nvPr/>
        </p:nvSpPr>
        <p:spPr>
          <a:xfrm rot="10800000">
            <a:off x="1867795" y="5085184"/>
            <a:ext cx="1768100" cy="1237074"/>
          </a:xfrm>
          <a:prstGeom prst="bentArrow">
            <a:avLst>
              <a:gd name="adj1" fmla="val 14741"/>
              <a:gd name="adj2" fmla="val 14577"/>
              <a:gd name="adj3" fmla="val 26276"/>
              <a:gd name="adj4" fmla="val 33491"/>
            </a:avLst>
          </a:prstGeom>
          <a:solidFill>
            <a:srgbClr val="0F6FC6">
              <a:alpha val="27059"/>
            </a:srgbClr>
          </a:solidFill>
          <a:ln>
            <a:solidFill>
              <a:srgbClr val="085091">
                <a:alpha val="1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2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11B58-FF70-43C5-B012-9C9BCFB2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Pasos para resolver las preguntas de un gráfico.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2B7AB2-436B-43F9-A789-3B8EE21F7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51085" y="1867263"/>
            <a:ext cx="3326830" cy="1143000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rgbClr val="A50021"/>
                </a:solidFill>
              </a:rPr>
              <a:t>¿En qué ciudad llovió más días?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127DF6-0489-44B5-B4B6-E5C743D04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756" y="1844824"/>
            <a:ext cx="3579932" cy="4738856"/>
          </a:xfrm>
        </p:spPr>
        <p:txBody>
          <a:bodyPr>
            <a:normAutofit fontScale="92500" lnSpcReduction="20000"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Pasos para encontrar la respuesta.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Miro y encuentro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la barra más alta.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(En este caso la barra morada)</a:t>
            </a:r>
          </a:p>
          <a:p>
            <a:pPr marL="82296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Coloco el dedo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en la barra morada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y bajo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hasta llegar al nombre de la ciudad, escrita en el eje horizontal.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(En este caso hasta la ciudad de Valdivia)</a:t>
            </a:r>
          </a:p>
          <a:p>
            <a:pPr marL="82296" indent="0">
              <a:buNone/>
            </a:pP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s-CL" sz="2400" u="sng" dirty="0">
                <a:latin typeface="Arial" panose="020B0604020202020204" pitchFamily="34" charset="0"/>
                <a:cs typeface="Arial" panose="020B0604020202020204" pitchFamily="34" charset="0"/>
              </a:rPr>
              <a:t>Respuesta: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En Valdivia llovió más días.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3284D7-BB16-4EBE-9B08-C8587AE14E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705"/>
          <a:stretch/>
        </p:blipFill>
        <p:spPr>
          <a:xfrm>
            <a:off x="-275222" y="3117745"/>
            <a:ext cx="5792670" cy="28629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40E1E9F-346C-4687-9178-547034393E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2"/>
          <a:stretch/>
        </p:blipFill>
        <p:spPr>
          <a:xfrm>
            <a:off x="210312" y="3511518"/>
            <a:ext cx="5257462" cy="286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85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2B7AB2-436B-43F9-A789-3B8EE21F7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6024" y="797323"/>
            <a:ext cx="3326830" cy="1143000"/>
          </a:xfrm>
        </p:spPr>
        <p:txBody>
          <a:bodyPr>
            <a:normAutofit fontScale="85000" lnSpcReduction="10000"/>
          </a:bodyPr>
          <a:lstStyle/>
          <a:p>
            <a:r>
              <a:rPr lang="es-CL" dirty="0">
                <a:solidFill>
                  <a:srgbClr val="A50021"/>
                </a:solidFill>
              </a:rPr>
              <a:t>¿En qué ciudad llovió menos días?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127DF6-0489-44B5-B4B6-E5C743D04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8775" y="620688"/>
            <a:ext cx="3579932" cy="4738856"/>
          </a:xfrm>
        </p:spPr>
        <p:txBody>
          <a:bodyPr>
            <a:normAutofit fontScale="85000" lnSpcReduction="10000"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Pasos para encontrar la respuesta.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Miro y encuentro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la barra más baja.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(En este caso la barra celeste)</a:t>
            </a:r>
          </a:p>
          <a:p>
            <a:pPr marL="82296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Coloco el dedo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en la barra celeste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y bajo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hasta llegar al nombre de la ciudad, escrita en el eje horizontal.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(En este caso hasta la ciudad de Antofagasta)</a:t>
            </a:r>
          </a:p>
          <a:p>
            <a:pPr marL="82296" indent="0">
              <a:buNone/>
            </a:pP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s-CL" sz="2400" u="sng" dirty="0">
                <a:latin typeface="Arial" panose="020B0604020202020204" pitchFamily="34" charset="0"/>
                <a:cs typeface="Arial" panose="020B0604020202020204" pitchFamily="34" charset="0"/>
              </a:rPr>
              <a:t>Respuesta: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En Antofagasta llovió menos días.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3284D7-BB16-4EBE-9B08-C8587AE14E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705"/>
          <a:stretch/>
        </p:blipFill>
        <p:spPr>
          <a:xfrm>
            <a:off x="-324896" y="1797177"/>
            <a:ext cx="5792670" cy="28629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40E1E9F-346C-4687-9178-547034393E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2"/>
          <a:stretch/>
        </p:blipFill>
        <p:spPr>
          <a:xfrm>
            <a:off x="175293" y="2348880"/>
            <a:ext cx="5257462" cy="286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2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2B7AB2-436B-43F9-A789-3B8EE21F7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4" y="480405"/>
            <a:ext cx="4611034" cy="1143000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rgbClr val="A50021"/>
                </a:solidFill>
              </a:rPr>
              <a:t>¿En qué ciudad llovió 6 días?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127DF6-0489-44B5-B4B6-E5C743D04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8821" y="188640"/>
            <a:ext cx="3845180" cy="6362867"/>
          </a:xfrm>
        </p:spPr>
        <p:txBody>
          <a:bodyPr>
            <a:normAutofit fontScale="92500" lnSpcReduction="20000"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Pasos para encontrar la respuesta.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Miro y encuentro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el número 6 en el eje vertical. </a:t>
            </a:r>
          </a:p>
          <a:p>
            <a:pPr marL="82296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Encierro en una cuerda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el número 6.</a:t>
            </a:r>
          </a:p>
          <a:p>
            <a:pPr marL="82296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Marco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un camino desde el número 6 hasta llegar a la barra que termine en el número 6.</a:t>
            </a:r>
          </a:p>
          <a:p>
            <a:pPr marL="82296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Coloco el dedo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en la barra verde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y bajo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hasta llegar al nombre de la ciudad, escrita en el eje horizontal. </a:t>
            </a: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(En este caso hasta la ciudad de Punta Arenas)</a:t>
            </a:r>
          </a:p>
          <a:p>
            <a:pPr marL="82296" indent="0">
              <a:buNone/>
            </a:pP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s-CL" sz="2400" u="sng" dirty="0">
                <a:latin typeface="Arial" panose="020B0604020202020204" pitchFamily="34" charset="0"/>
                <a:cs typeface="Arial" panose="020B0604020202020204" pitchFamily="34" charset="0"/>
              </a:rPr>
              <a:t>Respuesta: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En Punta Arenas llovió 6 días.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3284D7-BB16-4EBE-9B08-C8587AE14E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75" b="89784"/>
          <a:stretch/>
        </p:blipFill>
        <p:spPr>
          <a:xfrm>
            <a:off x="-324896" y="1797177"/>
            <a:ext cx="5475482" cy="35261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40E1E9F-346C-4687-9178-547034393E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2" r="5367"/>
          <a:stretch/>
        </p:blipFill>
        <p:spPr>
          <a:xfrm>
            <a:off x="175293" y="2348880"/>
            <a:ext cx="4975293" cy="2866648"/>
          </a:xfrm>
          <a:prstGeom prst="rect">
            <a:avLst/>
          </a:prstGeom>
        </p:spPr>
      </p:pic>
      <p:sp>
        <p:nvSpPr>
          <p:cNvPr id="2" name="Círculo: vacío 1">
            <a:extLst>
              <a:ext uri="{FF2B5EF4-FFF2-40B4-BE49-F238E27FC236}">
                <a16:creationId xmlns:a16="http://schemas.microsoft.com/office/drawing/2014/main" id="{DC041C0B-4944-401E-9B56-5703E8A98006}"/>
              </a:ext>
            </a:extLst>
          </p:cNvPr>
          <p:cNvSpPr/>
          <p:nvPr/>
        </p:nvSpPr>
        <p:spPr>
          <a:xfrm>
            <a:off x="323528" y="3583115"/>
            <a:ext cx="324896" cy="286291"/>
          </a:xfrm>
          <a:prstGeom prst="donut">
            <a:avLst>
              <a:gd name="adj" fmla="val 389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Círculo: vacío 6">
            <a:extLst>
              <a:ext uri="{FF2B5EF4-FFF2-40B4-BE49-F238E27FC236}">
                <a16:creationId xmlns:a16="http://schemas.microsoft.com/office/drawing/2014/main" id="{5E42A4B3-6569-4AB6-8906-50A6944C3F51}"/>
              </a:ext>
            </a:extLst>
          </p:cNvPr>
          <p:cNvSpPr/>
          <p:nvPr/>
        </p:nvSpPr>
        <p:spPr>
          <a:xfrm>
            <a:off x="7339848" y="2062589"/>
            <a:ext cx="324896" cy="286291"/>
          </a:xfrm>
          <a:prstGeom prst="donut">
            <a:avLst>
              <a:gd name="adj" fmla="val 389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CA3EAEFC-FC43-4CE2-921C-83731ABCBF0F}"/>
              </a:ext>
            </a:extLst>
          </p:cNvPr>
          <p:cNvCxnSpPr>
            <a:cxnSpLocks/>
          </p:cNvCxnSpPr>
          <p:nvPr/>
        </p:nvCxnSpPr>
        <p:spPr>
          <a:xfrm flipV="1">
            <a:off x="669701" y="3717032"/>
            <a:ext cx="3686275" cy="41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A4E506AD-18D2-478D-8982-4B1E32EDD908}"/>
              </a:ext>
            </a:extLst>
          </p:cNvPr>
          <p:cNvCxnSpPr>
            <a:cxnSpLocks/>
          </p:cNvCxnSpPr>
          <p:nvPr/>
        </p:nvCxnSpPr>
        <p:spPr>
          <a:xfrm>
            <a:off x="6843430" y="3284984"/>
            <a:ext cx="96621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41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E65E6-D89E-4724-B827-77BBD9D50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911" y="486783"/>
            <a:ext cx="877174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Actividad 1: </a:t>
            </a:r>
            <a:r>
              <a:rPr lang="es-CL" sz="3100" dirty="0"/>
              <a:t>Responde en tu cuaderno las siguientes preguntas asociadas al gráfico</a:t>
            </a:r>
            <a:r>
              <a:rPr lang="es-CL" dirty="0"/>
              <a:t>.</a:t>
            </a:r>
            <a:br>
              <a:rPr lang="es-CL" dirty="0"/>
            </a:br>
            <a:r>
              <a:rPr lang="es-CL" sz="3100" dirty="0">
                <a:solidFill>
                  <a:srgbClr val="A50021"/>
                </a:solidFill>
              </a:rPr>
              <a:t>A 24 niñas se les preguntó ¿Qué clase de mascota tienes?</a:t>
            </a:r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ACE2AF0-9933-4EAF-95BE-7D97DB06E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2489" y="2410777"/>
            <a:ext cx="3550168" cy="3960440"/>
          </a:xfrm>
        </p:spPr>
        <p:txBody>
          <a:bodyPr>
            <a:normAutofit fontScale="92500" lnSpcReduction="10000"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1.- ¿Qué clase de mascota hay más?</a:t>
            </a:r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2.- ¿Qué clase de mascota hay menos?</a:t>
            </a:r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3.- ¿De qué clase de mascota hay 4?</a:t>
            </a:r>
          </a:p>
        </p:txBody>
      </p:sp>
      <p:pic>
        <p:nvPicPr>
          <p:cNvPr id="2050" name="Picture 2" descr="Gráficos estadísticos. - Matemática - Campus Virtual ORT">
            <a:extLst>
              <a:ext uri="{FF2B5EF4-FFF2-40B4-BE49-F238E27FC236}">
                <a16:creationId xmlns:a16="http://schemas.microsoft.com/office/drawing/2014/main" id="{5C9E0CD4-6802-4B44-98B3-23B44D0285A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9" y="2214650"/>
            <a:ext cx="5612489" cy="412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09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8249</TotalTime>
  <Words>659</Words>
  <Application>Microsoft Office PowerPoint</Application>
  <PresentationFormat>Presentación en pantalla 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Gill Sans</vt:lpstr>
      <vt:lpstr>Gill Sans MT</vt:lpstr>
      <vt:lpstr>Noto Sans Symbols</vt:lpstr>
      <vt:lpstr>Verdana</vt:lpstr>
      <vt:lpstr>Wingdings 2</vt:lpstr>
      <vt:lpstr>Solsticio</vt:lpstr>
      <vt:lpstr>Material semana 33 y 34 Matemática </vt:lpstr>
      <vt:lpstr>Presentación de PowerPoint</vt:lpstr>
      <vt:lpstr>Repasemos los contenidos. </vt:lpstr>
      <vt:lpstr>Recordemos que:</vt:lpstr>
      <vt:lpstr>Presentación de PowerPoint</vt:lpstr>
      <vt:lpstr>Pasos para resolver las preguntas de un gráfico.</vt:lpstr>
      <vt:lpstr>Presentación de PowerPoint</vt:lpstr>
      <vt:lpstr>Presentación de PowerPoint</vt:lpstr>
      <vt:lpstr>Actividad 1: Responde en tu cuaderno las siguientes preguntas asociadas al gráfico. A 24 niñas se les preguntó ¿Qué clase de mascota tienes?</vt:lpstr>
      <vt:lpstr>Actividad 2: Responde en tu cuaderno las siguientes preguntas con mucha atención.</vt:lpstr>
      <vt:lpstr>Desafío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semana 20 y 21 Matemáticas</dc:title>
  <dc:creator>Daniela</dc:creator>
  <cp:lastModifiedBy>cinthiahernandez</cp:lastModifiedBy>
  <cp:revision>177</cp:revision>
  <dcterms:created xsi:type="dcterms:W3CDTF">2020-08-04T08:21:05Z</dcterms:created>
  <dcterms:modified xsi:type="dcterms:W3CDTF">2020-11-08T23:18:28Z</dcterms:modified>
</cp:coreProperties>
</file>