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5" r:id="rId6"/>
    <p:sldId id="266" r:id="rId7"/>
    <p:sldId id="268" r:id="rId8"/>
    <p:sldId id="258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59" d="100"/>
          <a:sy n="59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07/09/2020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07/09/2020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7200" b="1" dirty="0"/>
              <a:t>La Carta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564904"/>
            <a:ext cx="7086600" cy="936104"/>
          </a:xfrm>
        </p:spPr>
        <p:txBody>
          <a:bodyPr rtlCol="0">
            <a:normAutofit fontScale="62500" lnSpcReduction="20000"/>
          </a:bodyPr>
          <a:lstStyle/>
          <a:p>
            <a:r>
              <a:rPr lang="es-ES" dirty="0"/>
              <a:t>Cuartos Básicos</a:t>
            </a:r>
          </a:p>
          <a:p>
            <a:r>
              <a:rPr lang="es-ES" dirty="0"/>
              <a:t>Colegio República Argentina </a:t>
            </a:r>
          </a:p>
          <a:p>
            <a:r>
              <a:rPr lang="es-ES" dirty="0"/>
              <a:t>Semana 24-26</a:t>
            </a:r>
          </a:p>
          <a:p>
            <a:pPr rtl="0"/>
            <a:endParaRPr lang="es-ES" dirty="0"/>
          </a:p>
        </p:txBody>
      </p:sp>
      <p:pic>
        <p:nvPicPr>
          <p:cNvPr id="4" name="Imagen 3" descr="Descripción: Resultado de imagen para insignia colegio republica argentina rancagua">
            <a:extLst>
              <a:ext uri="{FF2B5EF4-FFF2-40B4-BE49-F238E27FC236}">
                <a16:creationId xmlns:a16="http://schemas.microsoft.com/office/drawing/2014/main" id="{EB03A6B6-6B2B-4D76-8403-804406B26E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" y="274637"/>
            <a:ext cx="609224" cy="706091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A104589-CDF6-48E5-8494-0B87FBA793FC}"/>
              </a:ext>
            </a:extLst>
          </p:cNvPr>
          <p:cNvSpPr/>
          <p:nvPr/>
        </p:nvSpPr>
        <p:spPr>
          <a:xfrm>
            <a:off x="1438025" y="369149"/>
            <a:ext cx="2471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MX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República Argentina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O’Carrol</a:t>
            </a: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# 850-   Fono 72- 2230332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                                                  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60BCADA-E7E5-4068-B8F3-83420FA88304}"/>
              </a:ext>
            </a:extLst>
          </p:cNvPr>
          <p:cNvSpPr txBox="1">
            <a:spLocks/>
          </p:cNvSpPr>
          <p:nvPr/>
        </p:nvSpPr>
        <p:spPr>
          <a:xfrm>
            <a:off x="1055439" y="1844824"/>
            <a:ext cx="5105219" cy="3018466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pPr algn="just"/>
            <a:r>
              <a:rPr lang="es-CL" sz="2800" dirty="0"/>
              <a:t>La </a:t>
            </a:r>
            <a:r>
              <a:rPr lang="es-CL" sz="2800" b="1" dirty="0"/>
              <a:t>carta </a:t>
            </a:r>
            <a:r>
              <a:rPr lang="es-CL" sz="2800" dirty="0"/>
              <a:t>es un medio de comunicación que permite interactuar  con una persona que se encuentra ausente. </a:t>
            </a:r>
            <a:endParaRPr lang="es-ES" sz="2800" dirty="0"/>
          </a:p>
          <a:p>
            <a:endParaRPr lang="es-CL" dirty="0"/>
          </a:p>
        </p:txBody>
      </p:sp>
      <p:sp>
        <p:nvSpPr>
          <p:cNvPr id="9" name="Explosión: 14 puntos 8">
            <a:extLst>
              <a:ext uri="{FF2B5EF4-FFF2-40B4-BE49-F238E27FC236}">
                <a16:creationId xmlns:a16="http://schemas.microsoft.com/office/drawing/2014/main" id="{935F3CE4-0543-47DD-8BD4-901F966FF6DB}"/>
              </a:ext>
            </a:extLst>
          </p:cNvPr>
          <p:cNvSpPr/>
          <p:nvPr/>
        </p:nvSpPr>
        <p:spPr>
          <a:xfrm rot="21143823">
            <a:off x="109883" y="319936"/>
            <a:ext cx="4968552" cy="1991170"/>
          </a:xfrm>
          <a:prstGeom prst="irregularSeal2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600" b="1" dirty="0"/>
              <a:t>¿Qué es la carta?</a:t>
            </a:r>
            <a:endParaRPr lang="es-CL" sz="3600" b="1" dirty="0">
              <a:ln w="5715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880296D-2DAE-4082-89E0-77B3A533A39B}"/>
              </a:ext>
            </a:extLst>
          </p:cNvPr>
          <p:cNvSpPr txBox="1">
            <a:spLocks/>
          </p:cNvSpPr>
          <p:nvPr/>
        </p:nvSpPr>
        <p:spPr>
          <a:xfrm>
            <a:off x="7320136" y="908720"/>
            <a:ext cx="4520977" cy="1938346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400" dirty="0"/>
              <a:t>La persona que envía la carta es el </a:t>
            </a:r>
            <a:r>
              <a:rPr lang="es-CL" sz="2400" b="1" dirty="0"/>
              <a:t>remitente. </a:t>
            </a:r>
            <a:r>
              <a:rPr lang="es-CL" sz="2400" dirty="0"/>
              <a:t>Suele ser el mismo que el emisor, que es quien la escribe. </a:t>
            </a:r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endParaRPr lang="es-CL" b="1" dirty="0"/>
          </a:p>
          <a:p>
            <a:pPr algn="just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C9F87BF-6DEF-4963-AC71-E0D9395678B6}"/>
              </a:ext>
            </a:extLst>
          </p:cNvPr>
          <p:cNvSpPr txBox="1">
            <a:spLocks/>
          </p:cNvSpPr>
          <p:nvPr/>
        </p:nvSpPr>
        <p:spPr>
          <a:xfrm>
            <a:off x="7320136" y="3257786"/>
            <a:ext cx="4520977" cy="1938346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400" dirty="0"/>
              <a:t>La persona a la que se dirige la carta es el </a:t>
            </a:r>
            <a:r>
              <a:rPr lang="es-CL" sz="2400" b="1" dirty="0"/>
              <a:t>destinatario. </a:t>
            </a:r>
            <a:r>
              <a:rPr lang="es-CL" sz="2400" dirty="0"/>
              <a:t>Cuando</a:t>
            </a:r>
            <a:r>
              <a:rPr lang="es-CL" sz="2400" b="1" dirty="0"/>
              <a:t> </a:t>
            </a:r>
            <a:r>
              <a:rPr lang="es-CL" sz="2400" dirty="0"/>
              <a:t>recibe y lee la carta, pasa a ser el receptor.   </a:t>
            </a:r>
            <a:endParaRPr lang="es-CL" sz="1800" dirty="0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3B54103-1606-48AA-A22D-E1D8806E7A33}"/>
              </a:ext>
            </a:extLst>
          </p:cNvPr>
          <p:cNvCxnSpPr>
            <a:cxnSpLocks/>
          </p:cNvCxnSpPr>
          <p:nvPr/>
        </p:nvCxnSpPr>
        <p:spPr>
          <a:xfrm flipV="1">
            <a:off x="6347796" y="2276872"/>
            <a:ext cx="972340" cy="570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DFB3581-C719-4758-8ACC-F4405A120EE7}"/>
              </a:ext>
            </a:extLst>
          </p:cNvPr>
          <p:cNvCxnSpPr>
            <a:cxnSpLocks/>
          </p:cNvCxnSpPr>
          <p:nvPr/>
        </p:nvCxnSpPr>
        <p:spPr>
          <a:xfrm>
            <a:off x="6384032" y="3861048"/>
            <a:ext cx="936104" cy="365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3693139-1AF3-43AB-9E85-D62F53375C38}"/>
              </a:ext>
            </a:extLst>
          </p:cNvPr>
          <p:cNvSpPr txBox="1">
            <a:spLocks/>
          </p:cNvSpPr>
          <p:nvPr/>
        </p:nvSpPr>
        <p:spPr>
          <a:xfrm>
            <a:off x="911423" y="1052737"/>
            <a:ext cx="3816425" cy="3888432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/>
          </a:p>
          <a:p>
            <a:r>
              <a:rPr lang="es-CL" sz="2400" dirty="0"/>
              <a:t>El </a:t>
            </a:r>
            <a:r>
              <a:rPr lang="es-CL" sz="2400" b="1" dirty="0"/>
              <a:t>mensaje</a:t>
            </a:r>
            <a:r>
              <a:rPr lang="es-CL" sz="2400" dirty="0"/>
              <a:t> que el emisor envía al destinatario puede cumplir diversos </a:t>
            </a:r>
            <a:r>
              <a:rPr lang="es-CL" sz="2400" b="1" dirty="0"/>
              <a:t>propósitos, </a:t>
            </a:r>
            <a:r>
              <a:rPr lang="es-CL" sz="2400" dirty="0"/>
              <a:t>el principal es </a:t>
            </a:r>
            <a:r>
              <a:rPr lang="es-CL" sz="2400" b="1" dirty="0"/>
              <a:t>informar, </a:t>
            </a:r>
            <a:r>
              <a:rPr lang="es-CL" sz="2400" dirty="0"/>
              <a:t>también puede dar una opinión o expresar sentimientos.  </a:t>
            </a:r>
          </a:p>
          <a:p>
            <a:endParaRPr lang="es-CL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AE93AA85-A5E5-41BC-88B2-F75412471B68}"/>
              </a:ext>
            </a:extLst>
          </p:cNvPr>
          <p:cNvSpPr txBox="1">
            <a:spLocks/>
          </p:cNvSpPr>
          <p:nvPr/>
        </p:nvSpPr>
        <p:spPr>
          <a:xfrm>
            <a:off x="5447927" y="1052736"/>
            <a:ext cx="3816425" cy="259228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/>
              <a:t>El </a:t>
            </a:r>
            <a:r>
              <a:rPr lang="es-CL" sz="2400" b="1" dirty="0"/>
              <a:t>Lenguaje</a:t>
            </a:r>
            <a:r>
              <a:rPr lang="es-CL" sz="2400" dirty="0"/>
              <a:t> que se emplear en una carta depende del grado de confianza entre el emisor y el destinatario, pudiendo ser </a:t>
            </a:r>
            <a:r>
              <a:rPr lang="es-CL" sz="2400" b="1" dirty="0"/>
              <a:t>familiar</a:t>
            </a:r>
            <a:r>
              <a:rPr lang="es-CL" sz="2400" dirty="0"/>
              <a:t> o </a:t>
            </a:r>
            <a:r>
              <a:rPr lang="es-CL" sz="2400" b="1" dirty="0"/>
              <a:t>formal</a:t>
            </a:r>
            <a:r>
              <a:rPr lang="es-CL" sz="2400" dirty="0"/>
              <a:t>. </a:t>
            </a:r>
          </a:p>
          <a:p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6729F3D-64C5-4E69-BB3D-4BAC23D7380E}"/>
              </a:ext>
            </a:extLst>
          </p:cNvPr>
          <p:cNvSpPr txBox="1">
            <a:spLocks/>
          </p:cNvSpPr>
          <p:nvPr/>
        </p:nvSpPr>
        <p:spPr>
          <a:xfrm>
            <a:off x="963349" y="5157192"/>
            <a:ext cx="3816425" cy="152055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b="1" dirty="0"/>
              <a:t>¿Cuál es el propósito de una carta?</a:t>
            </a:r>
          </a:p>
          <a:p>
            <a:endParaRPr lang="es-CL" dirty="0"/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85CEECD2-F834-480F-832C-159EB8B7E0B7}"/>
              </a:ext>
            </a:extLst>
          </p:cNvPr>
          <p:cNvSpPr/>
          <p:nvPr/>
        </p:nvSpPr>
        <p:spPr>
          <a:xfrm rot="16200000">
            <a:off x="-1063104" y="4035379"/>
            <a:ext cx="3156972" cy="79208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A948FCD-DFFA-4C77-AB07-70E2AA3D8D9C}"/>
              </a:ext>
            </a:extLst>
          </p:cNvPr>
          <p:cNvSpPr txBox="1">
            <a:spLocks/>
          </p:cNvSpPr>
          <p:nvPr/>
        </p:nvSpPr>
        <p:spPr>
          <a:xfrm>
            <a:off x="5375921" y="3861048"/>
            <a:ext cx="5616624" cy="281669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Actualmente, la tecnología ha reemplazado las cartas por otro medios de comunicación, como el correo electrónico (o </a:t>
            </a:r>
            <a:r>
              <a:rPr lang="es-CL" i="1" dirty="0"/>
              <a:t>e-mail</a:t>
            </a:r>
            <a:r>
              <a:rPr lang="es-CL" dirty="0"/>
              <a:t>) o redes sociales.</a:t>
            </a:r>
          </a:p>
          <a:p>
            <a:r>
              <a:rPr lang="es-CL" dirty="0"/>
              <a:t>Sin embargo, la carta sigue siendo un medio valioso, pues puede ser conservada y releída, incluso año después.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38D289-D578-4FCB-BEB7-6D5AF54F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90" y="1793825"/>
            <a:ext cx="7847907" cy="347533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932DE5-A232-4286-B05D-129F2B5E8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148571">
            <a:off x="3332334" y="343756"/>
            <a:ext cx="4664133" cy="1015311"/>
          </a:xfrm>
          <a:ln w="57150">
            <a:solidFill>
              <a:srgbClr val="C00000"/>
            </a:solidFill>
            <a:prstDash val="lgDashDotDot"/>
          </a:ln>
        </p:spPr>
        <p:txBody>
          <a:bodyPr>
            <a:normAutofit fontScale="90000"/>
          </a:bodyPr>
          <a:lstStyle/>
          <a:p>
            <a:pPr algn="ctr"/>
            <a:r>
              <a:rPr lang="es-CL" sz="3600" b="1" dirty="0"/>
              <a:t>Ejemplo</a:t>
            </a:r>
            <a:br>
              <a:rPr lang="es-CL" sz="3600" b="1" dirty="0"/>
            </a:br>
            <a:r>
              <a:rPr lang="es-CL" sz="3600" b="1" dirty="0"/>
              <a:t>Estructura de una carta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5713175-A8C2-46BF-9F19-8DF562B9BF12}"/>
              </a:ext>
            </a:extLst>
          </p:cNvPr>
          <p:cNvSpPr/>
          <p:nvPr/>
        </p:nvSpPr>
        <p:spPr>
          <a:xfrm>
            <a:off x="3118287" y="2274029"/>
            <a:ext cx="1440161" cy="3878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70BF4EE-4367-4DDC-98AD-82795F1FC3AC}"/>
              </a:ext>
            </a:extLst>
          </p:cNvPr>
          <p:cNvSpPr/>
          <p:nvPr/>
        </p:nvSpPr>
        <p:spPr>
          <a:xfrm>
            <a:off x="8125442" y="1793825"/>
            <a:ext cx="2520280" cy="523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DAEA992-BF75-4B12-AB27-AF0A4B870419}"/>
              </a:ext>
            </a:extLst>
          </p:cNvPr>
          <p:cNvSpPr/>
          <p:nvPr/>
        </p:nvSpPr>
        <p:spPr>
          <a:xfrm>
            <a:off x="9717497" y="4824884"/>
            <a:ext cx="1007147" cy="38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3F38D77-695B-4BB5-A351-5740378BD539}"/>
              </a:ext>
            </a:extLst>
          </p:cNvPr>
          <p:cNvSpPr/>
          <p:nvPr/>
        </p:nvSpPr>
        <p:spPr>
          <a:xfrm>
            <a:off x="3068890" y="4666545"/>
            <a:ext cx="2692897" cy="316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59FCE663-AB70-455F-969F-80B06AE0CB7A}"/>
              </a:ext>
            </a:extLst>
          </p:cNvPr>
          <p:cNvSpPr/>
          <p:nvPr/>
        </p:nvSpPr>
        <p:spPr>
          <a:xfrm rot="10800000">
            <a:off x="2780915" y="2852936"/>
            <a:ext cx="228461" cy="182277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07429324-A9B2-4956-A49A-C57A6E071F5B}"/>
              </a:ext>
            </a:extLst>
          </p:cNvPr>
          <p:cNvSpPr txBox="1">
            <a:spLocks/>
          </p:cNvSpPr>
          <p:nvPr/>
        </p:nvSpPr>
        <p:spPr>
          <a:xfrm>
            <a:off x="186004" y="3140968"/>
            <a:ext cx="2439186" cy="1962505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700" b="1" dirty="0"/>
              <a:t>3. Cuerpo o mensaje: </a:t>
            </a:r>
            <a:r>
              <a:rPr lang="es-CL" sz="1700" dirty="0"/>
              <a:t>es tan extenso como el emisor quiera. Puede tratar varios temas y organizarse en párrafos.</a:t>
            </a:r>
          </a:p>
          <a:p>
            <a:pPr algn="l"/>
            <a:r>
              <a:rPr lang="es-CL" sz="1700" dirty="0"/>
              <a:t> </a:t>
            </a:r>
            <a:endParaRPr lang="es-CL" sz="1700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27229CE-E7D4-459D-9FCD-5F6DBF620BC9}"/>
              </a:ext>
            </a:extLst>
          </p:cNvPr>
          <p:cNvSpPr txBox="1">
            <a:spLocks/>
          </p:cNvSpPr>
          <p:nvPr/>
        </p:nvSpPr>
        <p:spPr>
          <a:xfrm>
            <a:off x="356002" y="474656"/>
            <a:ext cx="2439186" cy="255754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800" b="1" dirty="0"/>
              <a:t>2. Vocativo o saludo: </a:t>
            </a:r>
            <a:r>
              <a:rPr lang="es-CL" sz="1800" dirty="0"/>
              <a:t>nombre del destinatario de la carta. Suele acompañar con un adjetivo afectuoso, como </a:t>
            </a:r>
            <a:r>
              <a:rPr lang="es-CL" sz="1800" i="1" dirty="0"/>
              <a:t>querida, estimada, recordada.</a:t>
            </a:r>
          </a:p>
          <a:p>
            <a:pPr algn="l"/>
            <a:r>
              <a:rPr lang="es-CL" sz="1600" dirty="0"/>
              <a:t> </a:t>
            </a:r>
          </a:p>
          <a:p>
            <a:pPr algn="l"/>
            <a:r>
              <a:rPr lang="es-CL" b="1" dirty="0"/>
              <a:t>  </a:t>
            </a:r>
            <a:endParaRPr lang="es-CL" dirty="0"/>
          </a:p>
          <a:p>
            <a:pPr algn="l"/>
            <a:endParaRPr lang="es-CL" b="1" dirty="0"/>
          </a:p>
          <a:p>
            <a:pPr algn="l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9" name="Flecha: curvada hacia abajo 8">
            <a:extLst>
              <a:ext uri="{FF2B5EF4-FFF2-40B4-BE49-F238E27FC236}">
                <a16:creationId xmlns:a16="http://schemas.microsoft.com/office/drawing/2014/main" id="{01045077-E2E3-48C5-88E3-D7C24E670CAE}"/>
              </a:ext>
            </a:extLst>
          </p:cNvPr>
          <p:cNvSpPr/>
          <p:nvPr/>
        </p:nvSpPr>
        <p:spPr>
          <a:xfrm rot="1787512">
            <a:off x="4212588" y="4889924"/>
            <a:ext cx="607998" cy="257807"/>
          </a:xfrm>
          <a:prstGeom prst="curvedDownArrow">
            <a:avLst>
              <a:gd name="adj1" fmla="val 25000"/>
              <a:gd name="adj2" fmla="val 50000"/>
              <a:gd name="adj3" fmla="val 3231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9D5D75D-4C33-4CA0-8E20-946E59747689}"/>
              </a:ext>
            </a:extLst>
          </p:cNvPr>
          <p:cNvSpPr txBox="1">
            <a:spLocks/>
          </p:cNvSpPr>
          <p:nvPr/>
        </p:nvSpPr>
        <p:spPr>
          <a:xfrm>
            <a:off x="9264352" y="260648"/>
            <a:ext cx="2762740" cy="1204641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700" b="1" dirty="0"/>
              <a:t>1. Fecha </a:t>
            </a:r>
            <a:r>
              <a:rPr lang="es-CL" sz="1700" dirty="0"/>
              <a:t>en que se escribe la carta. También se puede poner el lugar.  </a:t>
            </a:r>
            <a:endParaRPr lang="es-CL" sz="1700" i="1" dirty="0"/>
          </a:p>
          <a:p>
            <a:pPr algn="l"/>
            <a:r>
              <a:rPr lang="es-CL" sz="1600" dirty="0"/>
              <a:t> </a:t>
            </a:r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D40182ED-A024-4E31-83A2-FE66E57F809A}"/>
              </a:ext>
            </a:extLst>
          </p:cNvPr>
          <p:cNvSpPr/>
          <p:nvPr/>
        </p:nvSpPr>
        <p:spPr>
          <a:xfrm rot="1465792">
            <a:off x="8756678" y="824086"/>
            <a:ext cx="373056" cy="92302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FA61DF3F-3633-4E02-A147-04938BC4B71F}"/>
              </a:ext>
            </a:extLst>
          </p:cNvPr>
          <p:cNvSpPr txBox="1">
            <a:spLocks/>
          </p:cNvSpPr>
          <p:nvPr/>
        </p:nvSpPr>
        <p:spPr>
          <a:xfrm>
            <a:off x="7464153" y="5297901"/>
            <a:ext cx="2124718" cy="96229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700" b="1" dirty="0"/>
              <a:t>5. Firma: </a:t>
            </a:r>
            <a:r>
              <a:rPr lang="es-CL" sz="1700" dirty="0"/>
              <a:t>nombre del emisor</a:t>
            </a:r>
            <a:r>
              <a:rPr lang="es-CL" sz="1600" dirty="0"/>
              <a:t>. </a:t>
            </a:r>
          </a:p>
          <a:p>
            <a:pPr algn="l"/>
            <a:endParaRPr lang="es-CL" sz="1600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17" name="Flecha: curvada hacia la derecha 16">
            <a:extLst>
              <a:ext uri="{FF2B5EF4-FFF2-40B4-BE49-F238E27FC236}">
                <a16:creationId xmlns:a16="http://schemas.microsoft.com/office/drawing/2014/main" id="{0D455E7E-E442-4EF9-B890-F7BC70824D79}"/>
              </a:ext>
            </a:extLst>
          </p:cNvPr>
          <p:cNvSpPr/>
          <p:nvPr/>
        </p:nvSpPr>
        <p:spPr>
          <a:xfrm rot="4152494">
            <a:off x="8654479" y="4338982"/>
            <a:ext cx="380421" cy="1595448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AD81869-FEF8-429B-8ACA-59226793A271}"/>
              </a:ext>
            </a:extLst>
          </p:cNvPr>
          <p:cNvSpPr txBox="1">
            <a:spLocks/>
          </p:cNvSpPr>
          <p:nvPr/>
        </p:nvSpPr>
        <p:spPr>
          <a:xfrm>
            <a:off x="3989043" y="5297901"/>
            <a:ext cx="1772744" cy="72338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600" b="1" dirty="0"/>
              <a:t>4. </a:t>
            </a:r>
            <a:r>
              <a:rPr lang="es-CL" sz="1700" b="1" dirty="0"/>
              <a:t>Despedida</a:t>
            </a:r>
            <a:endParaRPr lang="es-CL" sz="1700" dirty="0"/>
          </a:p>
          <a:p>
            <a:pPr algn="l"/>
            <a:endParaRPr lang="es-CL" sz="1600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endParaRPr lang="es-CL" b="1" dirty="0"/>
          </a:p>
          <a:p>
            <a:pPr algn="l"/>
            <a:r>
              <a:rPr lang="es-CL" b="1" dirty="0"/>
              <a:t> </a:t>
            </a:r>
            <a:endParaRPr lang="es-CL" sz="1600" b="1" dirty="0"/>
          </a:p>
        </p:txBody>
      </p:sp>
      <p:sp>
        <p:nvSpPr>
          <p:cNvPr id="23" name="Flecha: curvada hacia abajo 22">
            <a:extLst>
              <a:ext uri="{FF2B5EF4-FFF2-40B4-BE49-F238E27FC236}">
                <a16:creationId xmlns:a16="http://schemas.microsoft.com/office/drawing/2014/main" id="{18FEB75A-EB6A-4D7D-976C-290BE981CC02}"/>
              </a:ext>
            </a:extLst>
          </p:cNvPr>
          <p:cNvSpPr/>
          <p:nvPr/>
        </p:nvSpPr>
        <p:spPr>
          <a:xfrm>
            <a:off x="2756494" y="1935338"/>
            <a:ext cx="873182" cy="362182"/>
          </a:xfrm>
          <a:prstGeom prst="curvedDownArrow">
            <a:avLst>
              <a:gd name="adj1" fmla="val 25000"/>
              <a:gd name="adj2" fmla="val 50000"/>
              <a:gd name="adj3" fmla="val 3231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6" grpId="0" animBg="1"/>
      <p:bldP spid="18" grpId="0" animBg="1"/>
      <p:bldP spid="8" grpId="0" animBg="1"/>
      <p:bldP spid="19" grpId="0" animBg="1"/>
      <p:bldP spid="20" grpId="0" animBg="1"/>
      <p:bldP spid="9" grpId="0" animBg="1"/>
      <p:bldP spid="12" grpId="0" animBg="1"/>
      <p:bldP spid="2" grpId="0" animBg="1"/>
      <p:bldP spid="15" grpId="0" animBg="1"/>
      <p:bldP spid="17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67608" y="5867400"/>
            <a:ext cx="6768752" cy="914400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PROGRAMA DE INTEGRACIÓN ESCOLAR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649F6-15EB-4BAD-B479-D7535A6F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7" y="1340768"/>
            <a:ext cx="46364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purl.org/dc/terms/"/>
    <ds:schemaRef ds:uri="40262f94-9f35-4ac3-9a90-690165a166b7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265</TotalTime>
  <Words>411</Words>
  <Application>Microsoft Office PowerPoint</Application>
  <PresentationFormat>Panorámica</PresentationFormat>
  <Paragraphs>68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Amiguitos 16x9</vt:lpstr>
      <vt:lpstr>La Carta</vt:lpstr>
      <vt:lpstr>Presentación de PowerPoint</vt:lpstr>
      <vt:lpstr>Presentación de PowerPoint</vt:lpstr>
      <vt:lpstr>Ejemplo Estructura de una carta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nadia</dc:creator>
  <cp:keywords/>
  <cp:lastModifiedBy>cinthiahernandez</cp:lastModifiedBy>
  <cp:revision>32</cp:revision>
  <dcterms:created xsi:type="dcterms:W3CDTF">2020-08-24T03:32:33Z</dcterms:created>
  <dcterms:modified xsi:type="dcterms:W3CDTF">2020-09-07T20:40:22Z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