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44" autoAdjust="0"/>
    <p:restoredTop sz="96357" autoAdjust="0"/>
  </p:normalViewPr>
  <p:slideViewPr>
    <p:cSldViewPr snapToGrid="0">
      <p:cViewPr varScale="1">
        <p:scale>
          <a:sx n="72" d="100"/>
          <a:sy n="72" d="100"/>
        </p:scale>
        <p:origin x="582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300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1767E4E-B9CA-4CF3-B069-657ABA3F8564}" type="datetime1">
              <a:rPr lang="es-ES" smtClean="0"/>
              <a:t>05/08/2020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1D13D6A-DFDD-4B27-9F53-83C0CD9331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73559A8-8645-4E31-8F22-6BDC772362E7}" type="datetime1">
              <a:rPr lang="es-ES" noProof="0" smtClean="0"/>
              <a:t>05/08/2020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A1D7B6F-E65C-42E7-86A5-0A01C6C95227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6586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áfico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orma libre: Forma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40" name="Forma libre: Forma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41" name="Forma libre: Forma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6" name="Forma libre: Forma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7" name="Forma libre: Forma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9" name="Forma libre: Forma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6" name="Forma libre: Forma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7" name="Forma libre: Forma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8" name="Forma libre: Forma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9" name="Forma libre: Forma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0" name="Forma libre: Forma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1" name="Forma libre: Forma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2" name="Forma libre: Forma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5" name="Forma libre: Forma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3" name="Subtítulo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rtlCol="0"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EDITAR PATRÓN</a:t>
            </a:r>
          </a:p>
        </p:txBody>
      </p:sp>
      <p:sp>
        <p:nvSpPr>
          <p:cNvPr id="42" name="Marcador de posición de imagen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Presentación</a:t>
            </a:r>
            <a:br>
              <a:rPr lang="es-ES" noProof="0"/>
            </a:br>
            <a:r>
              <a:rPr lang="es-ES" noProof="0"/>
              <a:t>Título</a:t>
            </a:r>
          </a:p>
        </p:txBody>
      </p:sp>
      <p:sp>
        <p:nvSpPr>
          <p:cNvPr id="45" name="Marcador de texto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 rtlCol="0"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s-ES" noProof="0"/>
              <a:t>MES</a:t>
            </a:r>
            <a:br>
              <a:rPr lang="es-ES" noProof="0"/>
            </a:br>
            <a:r>
              <a:rPr lang="es-E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agradecimi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áfico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orma libre: Forma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41" name="Forma libre: Forma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14" name="Forma libre: Forma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10" name="Forma libre: Forma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12" name="Forma libre: Forma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9" name="Forma libre: Forma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11" name="Forma libre: Forma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13" name="Forma libre: Forma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15" name="Forma libre: Forma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21" name="Título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 rtlCol="0"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Gracias</a:t>
            </a:r>
          </a:p>
        </p:txBody>
      </p:sp>
      <p:grpSp>
        <p:nvGrpSpPr>
          <p:cNvPr id="23" name="Gráfico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orma libre: Forma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5" name="Forma libre: Forma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7" name="Forma libre: Forma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30" name="Marcador de posición de imagen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35" name="Marcador de texto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720000">
            <a:off x="8526498" y="4052877"/>
            <a:ext cx="3689627" cy="642938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áfico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orma libre: Forma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40" name="Forma libre: Forma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41" name="Forma libre: Forma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6" name="Forma libre: Forma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7" name="Forma libre: Forma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9" name="Forma libre: Forma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6" name="Forma libre: Forma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7" name="Forma libre: Forma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8" name="Forma libre: Forma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9" name="Forma libre: Forma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0" name="Forma libre: Forma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1" name="Forma libre: Forma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2" name="Forma libre: Forma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5" name="Forma libre: Forma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Presentación</a:t>
            </a:r>
            <a:br>
              <a:rPr lang="es-ES" noProof="0"/>
            </a:br>
            <a:r>
              <a:rPr lang="es-ES" noProof="0"/>
              <a:t>Título</a:t>
            </a:r>
          </a:p>
        </p:txBody>
      </p:sp>
      <p:sp>
        <p:nvSpPr>
          <p:cNvPr id="23" name="Subtítulo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rtlCol="0"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áfico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orma libre: Forma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14" name="Forma libre: Forma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grpSp>
        <p:nvGrpSpPr>
          <p:cNvPr id="31" name="Gráfico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a libre: Forma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25" name="Gráfico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/>
              <a:t>DD/MM/20XX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8" name="Gráfico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Diapositiva divisoria</a:t>
            </a:r>
          </a:p>
        </p:txBody>
      </p:sp>
      <p:grpSp>
        <p:nvGrpSpPr>
          <p:cNvPr id="26" name="Gráfico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a libre: Forma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8" name="Forma libre: Forma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9" name="Forma libre: Forma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0" name="Forma libre: Forma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21" name="Marcador de texto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61075" y="3345999"/>
            <a:ext cx="7319700" cy="1500187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áfico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a libre: Forma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25" name="Gráfico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/>
              <a:t>DD/MM/20XX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8" name="Gráfico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grpSp>
        <p:nvGrpSpPr>
          <p:cNvPr id="26" name="Gráfico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a libre: Forma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8" name="Forma libre: Forma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9" name="Forma libre: Forma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0" name="Forma libre: Forma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7" name="Título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22" name="Marcador de contenido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11225" y="1825625"/>
            <a:ext cx="10442575" cy="4351338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áfico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a libre: Forma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25" name="Gráfico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/>
              <a:t>DD/MM/20XX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8" name="Gráfico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grpSp>
        <p:nvGrpSpPr>
          <p:cNvPr id="26" name="Gráfico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a libre: Forma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8" name="Forma libre: Forma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9" name="Forma libre: Forma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0" name="Forma libre: Forma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7" name="Título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7" name="Marcador de contenido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3976085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8" name="Marcador de posición de contenido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3976085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áfico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a libre: Forma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25" name="Gráfico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/>
              <a:t>DD/MM/20XX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8" name="Gráfico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grpSp>
        <p:nvGrpSpPr>
          <p:cNvPr id="26" name="Gráfico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a libre: Forma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8" name="Forma libre: Forma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9" name="Forma libre: Forma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0" name="Forma libre: Forma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7" name="Título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7" name="Marcador de texto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942689"/>
            <a:ext cx="5157787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8" name="Marcador de posición de contenido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638097"/>
            <a:ext cx="5157787" cy="3184634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9" name="Marcador de posición de texto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942689"/>
            <a:ext cx="5183188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0" name="Marcador de posición de contenido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638097"/>
            <a:ext cx="5183188" cy="3184634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áfico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orma libre: Forma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6" name="Gráfico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7" name="Gráfico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27" name="Forma libre: Forma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28" name="Forma libre: Forma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0012" y="1347788"/>
            <a:ext cx="6172200" cy="4330539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9" name="Marcador de posición de texto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l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áfico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orma libre: Forma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6" name="Gráfico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7" name="Gráfico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27" name="Forma libre: Forma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28" name="Forma libre: Forma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17" name="Marcador de posición de imagen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18" name="Marcador de posición de texto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áfico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a libre: Forma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25" name="Gráfico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/>
              <a:t>DD/MM/20XX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8" name="Gráfico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grpSp>
        <p:nvGrpSpPr>
          <p:cNvPr id="26" name="Gráfico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a libre: Forma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8" name="Forma libre: Forma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9" name="Forma libre: Forma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0" name="Forma libre: Forma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7" name="Título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s-ES" noProof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áfico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a libre: Forma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/>
              <a:t>DD/MM/20XX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s-ES" noProof="0" smtClean="0"/>
              <a:t>‹Nº›</a:t>
            </a:fld>
            <a:endParaRPr lang="es-ES" noProof="0"/>
          </a:p>
        </p:txBody>
      </p:sp>
      <p:grpSp>
        <p:nvGrpSpPr>
          <p:cNvPr id="26" name="Gráfico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a libre: Forma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8" name="Forma libre: Forma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9" name="Forma libre: Forma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0" name="Forma libre: Forma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áfico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orma libre: Forma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14" name="Forma libre: Forma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grpSp>
        <p:nvGrpSpPr>
          <p:cNvPr id="31" name="Gráfico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orma libre: Forma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25" name="Gráfico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16" name="Marcador de posición de imagen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/>
              <a:t>DD/MM/20XX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8" name="Gráfico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Diapositiva divisoria</a:t>
            </a:r>
          </a:p>
        </p:txBody>
      </p:sp>
      <p:grpSp>
        <p:nvGrpSpPr>
          <p:cNvPr id="26" name="Gráfico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orma libre: Forma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8" name="Forma libre: Forma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9" name="Forma libre: Forma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30" name="Forma libre: Forma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áfico 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23" name="Marcador de texto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1</a:t>
            </a:r>
          </a:p>
        </p:txBody>
      </p:sp>
      <p:sp>
        <p:nvSpPr>
          <p:cNvPr id="26" name="Marcador de texto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85863" y="2088090"/>
            <a:ext cx="3103110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33" name="Marcador de texto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2</a:t>
            </a:r>
          </a:p>
        </p:txBody>
      </p:sp>
      <p:sp>
        <p:nvSpPr>
          <p:cNvPr id="34" name="Marcador de texto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49603" y="2088090"/>
            <a:ext cx="2243918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37" name="Marcador de texto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3</a:t>
            </a:r>
          </a:p>
        </p:txBody>
      </p:sp>
      <p:sp>
        <p:nvSpPr>
          <p:cNvPr id="38" name="Marcador de texto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35716" y="2105869"/>
            <a:ext cx="2959116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0" name="Marcador de texto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9172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3" name="Marcador de texto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590348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5" name="Marcador de texto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9479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6" name="Marcador de texto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76955" y="2942030"/>
            <a:ext cx="3517877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8" name="Marcador de texto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1722" y="5607548"/>
            <a:ext cx="3397251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9" name="Marcador de texto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94792" y="4909834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0" name="Marcador de texto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890713" y="4909834"/>
            <a:ext cx="2692939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5" name="Marcador de posición de imagen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56" name="Marcador de posición de imagen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57" name="Marcador de posición de imagen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58" name="Marcador de posición de imagen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Cómo usar esta plantilla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tex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áfico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orma libre: Forma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9" name="Forma libre: Forma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/>
              <a:t>DD/MM/20XX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10" name="Gráfico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11" name="Gráfico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rtlCol="0"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Diseño de texto 1</a:t>
            </a:r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8990" y="3392622"/>
            <a:ext cx="3913188" cy="2249488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grpSp>
        <p:nvGrpSpPr>
          <p:cNvPr id="19" name="Gráfico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orma libre: Forma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1" name="Forma libre: Forma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2" name="Forma libre: Forma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24" name="Marcador de posición de imagen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tex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áfico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orma libre: Forma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10" name="Forma libre: Forma 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/>
              <a:t>DD/MM/20XX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s-ES" noProof="0" smtClean="0"/>
              <a:t>‹Nº›</a:t>
            </a:fld>
            <a:endParaRPr lang="es-ES" noProof="0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Gráfico 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12" name="Gráfico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16" name="Título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Diseño de texto 2</a:t>
            </a:r>
          </a:p>
        </p:txBody>
      </p:sp>
      <p:sp>
        <p:nvSpPr>
          <p:cNvPr id="17" name="Marcador de texto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8" name="Marcador de texto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32841" y="3401290"/>
            <a:ext cx="4347933" cy="69329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0" name="Marcador de texto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32841" y="4200309"/>
            <a:ext cx="4347933" cy="1408743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grpSp>
        <p:nvGrpSpPr>
          <p:cNvPr id="22" name="Gráfico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Forma libre: Forma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4" name="Forma libre: Forma 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5" name="Forma libre: Forma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27" name="Marcador de posición de imagen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 con sub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áfico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orma libre: Forma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20" name="Forma libre: Forma 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Título de la sección 1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30139" y="3248025"/>
            <a:ext cx="4573338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10" name="Gráfico 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11" name="Gráfico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Comparación</a:t>
            </a: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Título de la sección 1</a:t>
            </a:r>
          </a:p>
        </p:txBody>
      </p:sp>
      <p:sp>
        <p:nvSpPr>
          <p:cNvPr id="16" name="Marcador de contenido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207363" y="3248025"/>
            <a:ext cx="5073411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</p:txBody>
      </p:sp>
      <p:sp>
        <p:nvSpPr>
          <p:cNvPr id="17" name="Marcador de texto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áfico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orma libre: Forma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6" name="Gráfico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7" name="Gráfico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Diapositiva de gráfico</a:t>
            </a:r>
          </a:p>
        </p:txBody>
      </p:sp>
      <p:sp>
        <p:nvSpPr>
          <p:cNvPr id="10" name="Marcador de texto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3" name="Marcador de posición de gráfico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88"/>
            <a:ext cx="6121400" cy="4090987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/>
              <a:t>Haga clic en el icono para agregar un gráfico</a:t>
            </a:r>
          </a:p>
        </p:txBody>
      </p:sp>
      <p:sp>
        <p:nvSpPr>
          <p:cNvPr id="27" name="Forma libre: Forma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28" name="Forma libre: Forma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áfico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orma libre: Forma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6" name="Gráfico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7" name="Gráfico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Diapositiva de tabla</a:t>
            </a:r>
          </a:p>
        </p:txBody>
      </p:sp>
      <p:sp>
        <p:nvSpPr>
          <p:cNvPr id="10" name="Marcador de texto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5" name="Marcador de título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88"/>
            <a:ext cx="6121400" cy="4090987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/>
              <a:t>Haga clic en el icono para agregar una tabla</a:t>
            </a:r>
          </a:p>
        </p:txBody>
      </p:sp>
      <p:sp>
        <p:nvSpPr>
          <p:cNvPr id="17" name="Forma libre: Forma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18" name="Forma libre: Forma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áfico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orma libre: Forma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8" name="Forma libre: Forma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s-ES" noProof="0" smtClean="0"/>
              <a:t>‹Nº›</a:t>
            </a:fld>
            <a:endParaRPr lang="es-ES" noProof="0"/>
          </a:p>
        </p:txBody>
      </p:sp>
      <p:grpSp>
        <p:nvGrpSpPr>
          <p:cNvPr id="9" name="Gráfico 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Forma libre: Forma 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11" name="Forma libre: Forma 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16" name="Marcador de texto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 rtl="0"/>
            <a:r>
              <a:rPr lang="es-ES" noProof="0"/>
              <a:t>EDITAR ESTILOS DE TEXTO DEL PATRÓN</a:t>
            </a:r>
          </a:p>
        </p:txBody>
      </p:sp>
      <p:sp>
        <p:nvSpPr>
          <p:cNvPr id="20" name="Marcador de posición de imagen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5" name="Título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Imagen grande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íde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áfico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orma libre: Forma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  <p:sp>
          <p:nvSpPr>
            <p:cNvPr id="11" name="Forma libre: Forma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rtlCol="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PARA EDITAR EL ESTILO DEL TÍTULO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13" name="Marcador de posición de archivo multimedia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1743456" y="1113044"/>
            <a:ext cx="8705088" cy="405079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/>
              <a:t>Haga clic en el icono para agregar un elemento multimedia</a:t>
            </a:r>
          </a:p>
        </p:txBody>
      </p:sp>
      <p:sp>
        <p:nvSpPr>
          <p:cNvPr id="17" name="Forma libre: Forma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r>
              <a:rPr lang="es-ES" noProof="0"/>
              <a:t> </a:t>
            </a:r>
          </a:p>
        </p:txBody>
      </p:sp>
      <p:sp>
        <p:nvSpPr>
          <p:cNvPr id="19" name="Forma libre: Forma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  <p:sp>
        <p:nvSpPr>
          <p:cNvPr id="18" name="Forma libre: Forma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es-ES" noProof="0"/>
              <a:t>DD/MM/20XX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771536"/>
            <a:ext cx="2743200" cy="539414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lnSpc>
                <a:spcPct val="120000"/>
              </a:lnSpc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fld id="{98C0CDE5-970C-4CC4-BF43-0DA127E73E82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68" r:id="rId19"/>
    <p:sldLayoutId id="2147483660" r:id="rId2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7671E014-38A6-4604-84E2-0E92500FBC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s"/>
              <a:t>AGOSTO</a:t>
            </a:r>
            <a:br>
              <a:rPr lang="es"/>
            </a:br>
            <a:r>
              <a:rPr lang="es"/>
              <a:t>2020</a:t>
            </a:r>
            <a:endParaRPr lang="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" dirty="0"/>
              <a:t>La división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81143F-FBEE-4565-886D-08852310C8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720000">
            <a:off x="7793069" y="5092840"/>
            <a:ext cx="4300526" cy="858767"/>
          </a:xfrm>
        </p:spPr>
        <p:txBody>
          <a:bodyPr rtlCol="0">
            <a:normAutofit fontScale="85000" lnSpcReduction="10000"/>
          </a:bodyPr>
          <a:lstStyle/>
          <a:p>
            <a:pPr rtl="0"/>
            <a:r>
              <a:rPr lang="es" dirty="0"/>
              <a:t>Cuartos Básicos</a:t>
            </a:r>
          </a:p>
          <a:p>
            <a:pPr rtl="0"/>
            <a:r>
              <a:rPr lang="es-CL" dirty="0"/>
              <a:t>Programa de integración escolar </a:t>
            </a:r>
            <a:endParaRPr lang="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442AE2A-0583-4CB4-A5BF-0807F1416C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75224">
            <a:off x="676295" y="1997811"/>
            <a:ext cx="4528533" cy="328372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" name="Imagen 7" descr="Imagen relacionada">
            <a:extLst>
              <a:ext uri="{FF2B5EF4-FFF2-40B4-BE49-F238E27FC236}">
                <a16:creationId xmlns:a16="http://schemas.microsoft.com/office/drawing/2014/main" id="{7AF072BA-53A7-45C3-8F2C-6F15C9FE3EB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3" y="58015"/>
            <a:ext cx="1059690" cy="1158322"/>
          </a:xfrm>
          <a:prstGeom prst="rect">
            <a:avLst/>
          </a:prstGeom>
          <a:noFill/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A96F212F-F291-4771-8061-803520DD549A}"/>
              </a:ext>
            </a:extLst>
          </p:cNvPr>
          <p:cNvSpPr txBox="1"/>
          <p:nvPr/>
        </p:nvSpPr>
        <p:spPr>
          <a:xfrm>
            <a:off x="920544" y="183754"/>
            <a:ext cx="2994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b="1" dirty="0"/>
              <a:t>COLEGIO </a:t>
            </a:r>
          </a:p>
          <a:p>
            <a:r>
              <a:rPr lang="es-CL" sz="1400" b="1" dirty="0"/>
              <a:t>REPÚBLICA ARGENTINA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645BB20-317A-4845-87D6-847E1A7371D1}"/>
              </a:ext>
            </a:extLst>
          </p:cNvPr>
          <p:cNvSpPr txBox="1"/>
          <p:nvPr/>
        </p:nvSpPr>
        <p:spPr>
          <a:xfrm>
            <a:off x="3115419" y="6208724"/>
            <a:ext cx="54265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>
                <a:latin typeface="Arial Black" panose="020B0A04020102020204" pitchFamily="34" charset="0"/>
                <a:cs typeface="Aharoni" panose="02010803020104030203" pitchFamily="2" charset="-79"/>
              </a:rPr>
              <a:t>Semana 20-21 del 10 al 21 de agosto </a:t>
            </a:r>
          </a:p>
        </p:txBody>
      </p:sp>
    </p:spTree>
    <p:extLst>
      <p:ext uri="{BB962C8B-B14F-4D97-AF65-F5344CB8AC3E}">
        <p14:creationId xmlns:p14="http://schemas.microsoft.com/office/powerpoint/2010/main" val="399774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12A6928-3E70-4BCF-A9D4-D1F387D55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es-ES" noProof="0" smtClean="0"/>
              <a:t>2</a:t>
            </a:fld>
            <a:endParaRPr lang="es-ES" noProof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3EC48897-C540-416C-9703-2E0BCACCC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758247">
            <a:off x="3812059" y="2069996"/>
            <a:ext cx="8236769" cy="3826994"/>
          </a:xfrm>
        </p:spPr>
        <p:txBody>
          <a:bodyPr>
            <a:normAutofit/>
          </a:bodyPr>
          <a:lstStyle/>
          <a:p>
            <a:r>
              <a:rPr lang="es-CL" b="0" dirty="0"/>
              <a:t>La división es una operación matemática que consiste en repartir en partes iguales el total de un todo numérico.</a:t>
            </a:r>
            <a:endParaRPr lang="es-CL" dirty="0"/>
          </a:p>
        </p:txBody>
      </p:sp>
      <p:sp>
        <p:nvSpPr>
          <p:cNvPr id="11" name="Título 5">
            <a:extLst>
              <a:ext uri="{FF2B5EF4-FFF2-40B4-BE49-F238E27FC236}">
                <a16:creationId xmlns:a16="http://schemas.microsoft.com/office/drawing/2014/main" id="{B68A0F39-B948-4EF0-8F7A-61A0FB747AE6}"/>
              </a:ext>
            </a:extLst>
          </p:cNvPr>
          <p:cNvSpPr txBox="1">
            <a:spLocks/>
          </p:cNvSpPr>
          <p:nvPr/>
        </p:nvSpPr>
        <p:spPr>
          <a:xfrm rot="21185478">
            <a:off x="90712" y="894206"/>
            <a:ext cx="4666715" cy="9723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800" dirty="0"/>
              <a:t>¿QUÉ ES LA DIVISIÓN?</a:t>
            </a:r>
          </a:p>
        </p:txBody>
      </p:sp>
      <p:pic>
        <p:nvPicPr>
          <p:cNvPr id="5" name="Imagen 4" descr="Imagen relacionada">
            <a:extLst>
              <a:ext uri="{FF2B5EF4-FFF2-40B4-BE49-F238E27FC236}">
                <a16:creationId xmlns:a16="http://schemas.microsoft.com/office/drawing/2014/main" id="{7634F2CF-B383-4C0F-9799-4E17F33E37B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3" y="58015"/>
            <a:ext cx="1059690" cy="1158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42717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55F1D21-4C18-4923-9C36-0A5905422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es-ES" noProof="0" smtClean="0"/>
              <a:t>3</a:t>
            </a:fld>
            <a:endParaRPr lang="es-ES" noProof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24DA8471-5345-427D-990F-951026044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Términos de la división:</a:t>
            </a: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244D862E-296E-4FDE-9D1B-DAA06FF67E96}"/>
              </a:ext>
            </a:extLst>
          </p:cNvPr>
          <p:cNvSpPr txBox="1">
            <a:spLocks/>
          </p:cNvSpPr>
          <p:nvPr/>
        </p:nvSpPr>
        <p:spPr>
          <a:xfrm rot="20758247">
            <a:off x="3812059" y="2069996"/>
            <a:ext cx="8236769" cy="3826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CL" sz="3200" b="0" u="sng" dirty="0">
              <a:solidFill>
                <a:schemeClr val="accent4"/>
              </a:solidFill>
            </a:endParaRPr>
          </a:p>
          <a:p>
            <a:endParaRPr lang="es-CL" sz="3200" b="0" dirty="0"/>
          </a:p>
          <a:p>
            <a:endParaRPr lang="es-CL" b="0" dirty="0"/>
          </a:p>
          <a:p>
            <a:endParaRPr lang="es-CL" b="0" dirty="0"/>
          </a:p>
          <a:p>
            <a:endParaRPr lang="es-CL" b="0" dirty="0"/>
          </a:p>
          <a:p>
            <a:endParaRPr lang="es-CL" b="0" dirty="0"/>
          </a:p>
          <a:p>
            <a:endParaRPr lang="es-CL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44029B7-58C1-4ADB-9DDD-E81CDC2E68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769621">
            <a:off x="3773094" y="2022992"/>
            <a:ext cx="7900004" cy="3484281"/>
          </a:xfrm>
          <a:prstGeom prst="rect">
            <a:avLst/>
          </a:prstGeom>
        </p:spPr>
      </p:pic>
      <p:pic>
        <p:nvPicPr>
          <p:cNvPr id="8" name="Imagen 7" descr="Imagen relacionada">
            <a:extLst>
              <a:ext uri="{FF2B5EF4-FFF2-40B4-BE49-F238E27FC236}">
                <a16:creationId xmlns:a16="http://schemas.microsoft.com/office/drawing/2014/main" id="{F7B77227-7069-45E2-97FC-0AF09759DB9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3" y="58015"/>
            <a:ext cx="1059690" cy="1158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4547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3A1C889-6B08-4979-9999-D9EB39381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3743" y="5945824"/>
            <a:ext cx="642257" cy="365125"/>
          </a:xfrm>
        </p:spPr>
        <p:txBody>
          <a:bodyPr/>
          <a:lstStyle/>
          <a:p>
            <a:pPr rtl="0"/>
            <a:fld id="{98C0CDE5-970C-4CC4-BF43-0DA127E73E82}" type="slidenum">
              <a:rPr lang="es-ES" noProof="0" smtClean="0"/>
              <a:t>4</a:t>
            </a:fld>
            <a:endParaRPr lang="es-ES" noProof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A6D40207-C268-4C1C-8DD6-1E19A5A30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803491" y="1001491"/>
            <a:ext cx="4065084" cy="700842"/>
          </a:xfrm>
        </p:spPr>
        <p:txBody>
          <a:bodyPr/>
          <a:lstStyle/>
          <a:p>
            <a:r>
              <a:rPr lang="es-CL" dirty="0"/>
              <a:t>Ejemplo: </a:t>
            </a: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33C9203C-48E0-4C89-A7A5-85F2C64D62FC}"/>
              </a:ext>
            </a:extLst>
          </p:cNvPr>
          <p:cNvSpPr txBox="1">
            <a:spLocks/>
          </p:cNvSpPr>
          <p:nvPr/>
        </p:nvSpPr>
        <p:spPr>
          <a:xfrm rot="20758247">
            <a:off x="4094319" y="4363984"/>
            <a:ext cx="8236769" cy="1498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CL" dirty="0"/>
          </a:p>
        </p:txBody>
      </p:sp>
      <p:sp>
        <p:nvSpPr>
          <p:cNvPr id="13" name="22 CuadroTexto">
            <a:extLst>
              <a:ext uri="{FF2B5EF4-FFF2-40B4-BE49-F238E27FC236}">
                <a16:creationId xmlns:a16="http://schemas.microsoft.com/office/drawing/2014/main" id="{0CFD3A0C-2B19-46C2-994E-36A1B235CA68}"/>
              </a:ext>
            </a:extLst>
          </p:cNvPr>
          <p:cNvSpPr txBox="1"/>
          <p:nvPr/>
        </p:nvSpPr>
        <p:spPr>
          <a:xfrm rot="20799090">
            <a:off x="3805431" y="2148673"/>
            <a:ext cx="6985000" cy="7080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>
            <a:defPPr>
              <a:defRPr lang="es-C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Repartiendo equitativamente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36DB8268-1502-45C7-84C4-7F4480787A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794907">
            <a:off x="5499244" y="2819002"/>
            <a:ext cx="5238362" cy="3478679"/>
          </a:xfrm>
          <a:prstGeom prst="rect">
            <a:avLst/>
          </a:prstGeom>
        </p:spPr>
      </p:pic>
      <p:pic>
        <p:nvPicPr>
          <p:cNvPr id="7" name="Imagen 6" descr="Imagen relacionada">
            <a:extLst>
              <a:ext uri="{FF2B5EF4-FFF2-40B4-BE49-F238E27FC236}">
                <a16:creationId xmlns:a16="http://schemas.microsoft.com/office/drawing/2014/main" id="{5C14BD2B-4887-41BE-8389-5597EAFABC2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3" y="58015"/>
            <a:ext cx="1059690" cy="1158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60194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93E0F28-64B8-44BF-9DF0-FF007CD2C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es-ES" noProof="0" smtClean="0"/>
              <a:t>5</a:t>
            </a:fld>
            <a:endParaRPr lang="es-ES" noProof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0B87AA3-BBDF-48A9-9F41-EDA9BEE2DB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783916">
            <a:off x="5157894" y="1953129"/>
            <a:ext cx="6238122" cy="4230699"/>
          </a:xfrm>
          <a:prstGeom prst="rect">
            <a:avLst/>
          </a:prstGeom>
        </p:spPr>
      </p:pic>
      <p:sp>
        <p:nvSpPr>
          <p:cNvPr id="7" name="Título 4">
            <a:extLst>
              <a:ext uri="{FF2B5EF4-FFF2-40B4-BE49-F238E27FC236}">
                <a16:creationId xmlns:a16="http://schemas.microsoft.com/office/drawing/2014/main" id="{D48E3B22-1222-4858-9E65-6E2568BD2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803491" y="1001491"/>
            <a:ext cx="4065084" cy="700842"/>
          </a:xfrm>
        </p:spPr>
        <p:txBody>
          <a:bodyPr/>
          <a:lstStyle/>
          <a:p>
            <a:r>
              <a:rPr lang="es-CL" dirty="0"/>
              <a:t>Calculando </a:t>
            </a:r>
          </a:p>
        </p:txBody>
      </p:sp>
      <p:pic>
        <p:nvPicPr>
          <p:cNvPr id="5" name="Imagen 4" descr="Imagen relacionada">
            <a:extLst>
              <a:ext uri="{FF2B5EF4-FFF2-40B4-BE49-F238E27FC236}">
                <a16:creationId xmlns:a16="http://schemas.microsoft.com/office/drawing/2014/main" id="{86A3409F-8BB0-4ECC-B0BE-D59424562ED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3" y="58015"/>
            <a:ext cx="1059690" cy="1158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750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A988328-65BA-4D4B-8518-6CD67D6EE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es-ES" noProof="0" smtClean="0"/>
              <a:t>6</a:t>
            </a:fld>
            <a:endParaRPr lang="es-ES" noProof="0"/>
          </a:p>
        </p:txBody>
      </p:sp>
      <p:sp>
        <p:nvSpPr>
          <p:cNvPr id="6" name="Título 4">
            <a:extLst>
              <a:ext uri="{FF2B5EF4-FFF2-40B4-BE49-F238E27FC236}">
                <a16:creationId xmlns:a16="http://schemas.microsoft.com/office/drawing/2014/main" id="{D45C415F-5AEF-403B-87B9-9A86713CB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803491" y="1001491"/>
            <a:ext cx="4065084" cy="700842"/>
          </a:xfrm>
        </p:spPr>
        <p:txBody>
          <a:bodyPr/>
          <a:lstStyle/>
          <a:p>
            <a:r>
              <a:rPr lang="es-CL" dirty="0"/>
              <a:t>Resuelvo: </a:t>
            </a:r>
          </a:p>
        </p:txBody>
      </p:sp>
      <p:sp>
        <p:nvSpPr>
          <p:cNvPr id="7" name="17 CuadroTexto">
            <a:extLst>
              <a:ext uri="{FF2B5EF4-FFF2-40B4-BE49-F238E27FC236}">
                <a16:creationId xmlns:a16="http://schemas.microsoft.com/office/drawing/2014/main" id="{B59C58C3-D73D-4AAF-9FC8-349F60B2C5EF}"/>
              </a:ext>
            </a:extLst>
          </p:cNvPr>
          <p:cNvSpPr txBox="1"/>
          <p:nvPr/>
        </p:nvSpPr>
        <p:spPr>
          <a:xfrm rot="20803109">
            <a:off x="4978684" y="4748207"/>
            <a:ext cx="67950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Pedro le da a cada amigo …3…  bolitas.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817E4C1-979A-488A-BFE3-5B3CC0B6F8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789140">
            <a:off x="4584859" y="2861544"/>
            <a:ext cx="4434883" cy="1134911"/>
          </a:xfrm>
          <a:prstGeom prst="rect">
            <a:avLst/>
          </a:prstGeom>
        </p:spPr>
      </p:pic>
      <p:sp>
        <p:nvSpPr>
          <p:cNvPr id="9" name="Título 4">
            <a:extLst>
              <a:ext uri="{FF2B5EF4-FFF2-40B4-BE49-F238E27FC236}">
                <a16:creationId xmlns:a16="http://schemas.microsoft.com/office/drawing/2014/main" id="{5EDF457C-CF79-4EAB-9601-C49D9855F29D}"/>
              </a:ext>
            </a:extLst>
          </p:cNvPr>
          <p:cNvSpPr txBox="1">
            <a:spLocks/>
          </p:cNvSpPr>
          <p:nvPr/>
        </p:nvSpPr>
        <p:spPr>
          <a:xfrm rot="20764711">
            <a:off x="3856971" y="2391592"/>
            <a:ext cx="4065084" cy="700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Wingdings" panose="05000000000000000000" pitchFamily="2" charset="2"/>
              <a:buChar char="ü"/>
            </a:pPr>
            <a:r>
              <a:rPr lang="es-CL" sz="2800" dirty="0">
                <a:solidFill>
                  <a:schemeClr val="accent4"/>
                </a:solidFill>
              </a:rPr>
              <a:t>Realizo la operación: </a:t>
            </a: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09B9D788-7B21-47EA-9B7E-7F4A4FBB2847}"/>
              </a:ext>
            </a:extLst>
          </p:cNvPr>
          <p:cNvSpPr txBox="1">
            <a:spLocks/>
          </p:cNvSpPr>
          <p:nvPr/>
        </p:nvSpPr>
        <p:spPr>
          <a:xfrm rot="20764711">
            <a:off x="4327798" y="4261828"/>
            <a:ext cx="6012292" cy="700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Wingdings" panose="05000000000000000000" pitchFamily="2" charset="2"/>
              <a:buChar char="ü"/>
            </a:pPr>
            <a:r>
              <a:rPr lang="es-CL" sz="2800" dirty="0">
                <a:solidFill>
                  <a:schemeClr val="accent4"/>
                </a:solidFill>
              </a:rPr>
              <a:t>Resuelvo la situación planteada: </a:t>
            </a:r>
          </a:p>
        </p:txBody>
      </p:sp>
      <p:pic>
        <p:nvPicPr>
          <p:cNvPr id="11" name="Imagen 10" descr="Imagen relacionada">
            <a:extLst>
              <a:ext uri="{FF2B5EF4-FFF2-40B4-BE49-F238E27FC236}">
                <a16:creationId xmlns:a16="http://schemas.microsoft.com/office/drawing/2014/main" id="{109CC854-82FF-452A-97A0-16D73AA85E9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3" y="58015"/>
            <a:ext cx="1059690" cy="1158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89994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Tema de Offic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478491_TF66931380" id="{FA304A21-F843-41B5-8646-9ABC0DA5771C}" vid="{3D23BB0D-90EE-4E67-BF03-B8AFFCF74F3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F2E390-9EA7-455D-AC1E-A444746248A2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16c05727-aa75-4e4a-9b5f-8a80a1165891"/>
    <ds:schemaRef ds:uri="71af3243-3dd4-4a8d-8c0d-dd76da1f02a5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3EDE487-EF5C-4E3A-89EA-C4A4C06ADA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E4DFFA-4044-499B-B253-CECDC4E80F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escuela primaria</Template>
  <TotalTime>0</TotalTime>
  <Words>86</Words>
  <Application>Microsoft Office PowerPoint</Application>
  <PresentationFormat>Panorámica</PresentationFormat>
  <Paragraphs>28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Aharoni</vt:lpstr>
      <vt:lpstr>Arial</vt:lpstr>
      <vt:lpstr>Arial Black</vt:lpstr>
      <vt:lpstr>Calibri</vt:lpstr>
      <vt:lpstr>Comic Sans MS</vt:lpstr>
      <vt:lpstr>Franklin Gothic Book</vt:lpstr>
      <vt:lpstr>Wingdings</vt:lpstr>
      <vt:lpstr>Tema de Office</vt:lpstr>
      <vt:lpstr>La división </vt:lpstr>
      <vt:lpstr>La división es una operación matemática que consiste en repartir en partes iguales el total de un todo numérico.</vt:lpstr>
      <vt:lpstr>Términos de la división:</vt:lpstr>
      <vt:lpstr>Ejemplo: </vt:lpstr>
      <vt:lpstr>Calculando </vt:lpstr>
      <vt:lpstr>Resuelvo: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2020-08-03T19:38:03Z</dcterms:created>
  <dcterms:modified xsi:type="dcterms:W3CDTF">2020-08-05T13:48:50Z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