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7" r:id="rId5"/>
    <p:sldId id="265" r:id="rId6"/>
    <p:sldId id="270" r:id="rId7"/>
    <p:sldId id="271" r:id="rId8"/>
    <p:sldId id="267" r:id="rId9"/>
    <p:sldId id="266" r:id="rId10"/>
    <p:sldId id="258" r:id="rId11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>
      <p:cViewPr varScale="1">
        <p:scale>
          <a:sx n="59" d="100"/>
          <a:sy n="59" d="100"/>
        </p:scale>
        <p:origin x="7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37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0463E3E-711E-4F58-8AE0-DC61FACDBF99}" type="datetime1">
              <a:rPr lang="es-ES" smtClean="0"/>
              <a:t>07/09/2020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DEB00-82B1-401B-8941-0136CEB769BF}" type="datetime1">
              <a:rPr lang="es-ES" smtClean="0"/>
              <a:pPr/>
              <a:t>07/09/2020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Editar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534C2EF-8A97-4DAF-B099-E567883644D6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22952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noProof="0" dirty="0"/>
              <a:t>NOTA: Para cambiar imágenes de esta diapositiva, seleccione una imagen y elimínela. Después, haga clic en el icono Insertar imagen en el marcador de posición para insertar su propia imagen.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14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noProof="0" dirty="0"/>
              <a:t>NOTA: Para cambiar imágenes de esta diapositiva, seleccione una imagen y elimínela. Después, haga clic en el icono Insertar imagen en el marcador de posición para insertar su propia imagen.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21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noProof="0" dirty="0"/>
              <a:t>NOTA: Para cambiar imágenes de esta diapositiva, seleccione una imagen y elimínela. Después, haga clic en el icono Insertar imagen en el marcador de posición para insertar su propia imagen.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04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s-ES" noProof="0" smtClean="0"/>
              <a:t>7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073556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s imágenes con ley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 rtl="0"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7" name="Forma libre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5" name="Marcador de posición de imagen 14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7" name="Marcador de posición de texto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540000"/>
          </a:xfrm>
        </p:spPr>
        <p:txBody>
          <a:bodyPr rtlCol="0">
            <a:normAutofit/>
          </a:bodyPr>
          <a:lstStyle>
            <a:lvl1pPr marL="0" indent="0" rtl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  <p:sp>
        <p:nvSpPr>
          <p:cNvPr id="18" name="Forma libre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noProof="0" dirty="0"/>
          </a:p>
        </p:txBody>
      </p:sp>
      <p:sp>
        <p:nvSpPr>
          <p:cNvPr id="19" name="Marcador de posición de imagen 18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0" name="Marcador de posición de texto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540000"/>
          </a:xfrm>
        </p:spPr>
        <p:txBody>
          <a:bodyPr rtlCol="0">
            <a:normAutofit/>
          </a:bodyPr>
          <a:lstStyle>
            <a:lvl1pPr marL="0" indent="0" rtl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es imágenes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 rtl="0"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7" name="Forma libre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5" name="Marcador de posición de imagen 14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8" name="Forma libre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9" name="Marcador de posición de imagen 18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2" name="Forma libre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3" name="Marcador de posición de imagen 12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7" name="Marcador de posición de texto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 rtl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nco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 rtl="0"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es-ES"/>
              <a:t>Haga clic para modificar el estilo de título del patrón</a:t>
            </a:r>
            <a:endParaRPr lang="es" dirty="0"/>
          </a:p>
        </p:txBody>
      </p:sp>
      <p:sp>
        <p:nvSpPr>
          <p:cNvPr id="8" name="Forma libre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9" name="Marcador de posición de imagen 8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0" name="Forma libre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1" name="Marcador de posición de imagen 10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2" name="Forma libre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3" name="Marcador de posición de imagen 12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4" name="Forma libre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5" name="Marcador de posición de imagen 14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0" name="Forma libre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noProof="0" dirty="0"/>
          </a:p>
        </p:txBody>
      </p:sp>
      <p:sp>
        <p:nvSpPr>
          <p:cNvPr id="21" name="Marcador de posición de imagen 20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4880ED-3A1F-41D7-8E0F-3E84A3671A68}" type="datetime1">
              <a:rPr lang="es-ES" noProof="0" smtClean="0"/>
              <a:t>07/09/2020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EEDA9D-402E-447F-8608-B13BDCE806AF}" type="datetime1">
              <a:rPr lang="es-ES" noProof="0" smtClean="0"/>
              <a:t>07/09/2020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2363CB7-5045-4CEF-B79F-27107AB243FE}" type="datetime1">
              <a:rPr lang="es-ES" smtClean="0"/>
              <a:t>07/09/2020</a:t>
            </a:fld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 rtl="0">
              <a:defRPr sz="44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89DCFD-D8F9-414E-9E96-7D491AABB19D}" type="datetime1">
              <a:rPr lang="es-ES" noProof="0" smtClean="0"/>
              <a:t>07/09/2020</a:t>
            </a:fld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BDC470-416A-4546-A563-4B4E55AB4D83}" type="datetime1">
              <a:rPr lang="es-ES" noProof="0" smtClean="0"/>
              <a:t>07/09/2020</a:t>
            </a:fld>
            <a:endParaRPr lang="es-ES" noProof="0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FC4896-5E98-4568-A150-68B4B98096D1}" type="datetime1">
              <a:rPr lang="es-ES" noProof="0" smtClean="0"/>
              <a:t>07/09/2020</a:t>
            </a:fld>
            <a:endParaRPr lang="es-ES" noProof="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66EFE2-9FD9-4DB0-985D-5B493B715C4B}" type="datetime1">
              <a:rPr lang="es-ES" noProof="0" smtClean="0"/>
              <a:t>07/09/2020</a:t>
            </a:fld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B72A82-7894-4BC5-A8EB-CEEDC3F58109}" type="datetime1">
              <a:rPr lang="es-ES" noProof="0" smtClean="0"/>
              <a:t>07/09/2020</a:t>
            </a:fld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bre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12" name="Marcador de posición de imagen 11" descr="Marcador de posición vacío para agregar una imagen. Haga clic en el marcador de posición y seleccione la imagen que desee agregar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D700C6-E75F-4D68-A30E-3C7F7C317FC4}" type="datetime1">
              <a:rPr lang="es-ES" noProof="0" smtClean="0"/>
              <a:t>07/09/2020</a:t>
            </a:fld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Editar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A414C5AF-B895-40B7-9EF1-1A87E3FED2CF}" type="datetime1">
              <a:rPr lang="es-ES" noProof="0" smtClean="0"/>
              <a:t>07/09/2020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89D71E3-7D81-4C24-B9D8-6B108755C64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r>
              <a:rPr lang="es-CL" sz="4800" b="1" dirty="0"/>
              <a:t>Problemas de división</a:t>
            </a:r>
            <a:endParaRPr lang="es-ES" sz="48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-312712" y="2491409"/>
            <a:ext cx="7086600" cy="914400"/>
          </a:xfrm>
        </p:spPr>
        <p:txBody>
          <a:bodyPr rtlCol="0">
            <a:normAutofit fontScale="62500" lnSpcReduction="20000"/>
          </a:bodyPr>
          <a:lstStyle/>
          <a:p>
            <a:pPr algn="ctr" rtl="0"/>
            <a:r>
              <a:rPr lang="es-ES" dirty="0"/>
              <a:t>Cuartos Básicos</a:t>
            </a:r>
          </a:p>
          <a:p>
            <a:pPr algn="ctr" rtl="0"/>
            <a:r>
              <a:rPr lang="es-ES" dirty="0"/>
              <a:t>Colegio República Argentina </a:t>
            </a:r>
          </a:p>
          <a:p>
            <a:pPr algn="ctr" rtl="0"/>
            <a:r>
              <a:rPr lang="es-ES" dirty="0"/>
              <a:t>Semana 24-26</a:t>
            </a:r>
          </a:p>
        </p:txBody>
      </p:sp>
      <p:pic>
        <p:nvPicPr>
          <p:cNvPr id="4" name="Imagen 3" descr="Descripción: Resultado de imagen para insignia colegio republica argentina rancagua">
            <a:extLst>
              <a:ext uri="{FF2B5EF4-FFF2-40B4-BE49-F238E27FC236}">
                <a16:creationId xmlns:a16="http://schemas.microsoft.com/office/drawing/2014/main" id="{D5121E88-5856-4E7A-BFD2-7CA703477C1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32" y="274637"/>
            <a:ext cx="609224" cy="706091"/>
          </a:xfrm>
          <a:prstGeom prst="rect">
            <a:avLst/>
          </a:prstGeom>
          <a:noFill/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23B1720D-AF91-48E2-AD7E-90494B826C71}"/>
              </a:ext>
            </a:extLst>
          </p:cNvPr>
          <p:cNvSpPr/>
          <p:nvPr/>
        </p:nvSpPr>
        <p:spPr>
          <a:xfrm>
            <a:off x="1438025" y="369149"/>
            <a:ext cx="2471936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2700020" algn="ctr"/>
                <a:tab pos="5400040" algn="r"/>
              </a:tabLst>
            </a:pPr>
            <a:r>
              <a:rPr lang="es-MX" sz="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Colegio República Argentina</a:t>
            </a:r>
            <a:endParaRPr lang="es-CL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2700020" algn="ctr"/>
                <a:tab pos="5400040" algn="r"/>
              </a:tabLst>
            </a:pPr>
            <a:r>
              <a:rPr lang="es-ES" sz="8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O’Carrol</a:t>
            </a:r>
            <a:r>
              <a:rPr lang="es-ES" sz="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# 850-   Fono 72- 2230332</a:t>
            </a:r>
            <a:endParaRPr lang="es-CL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" sz="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Rancagua                                                   </a:t>
            </a:r>
            <a:endParaRPr lang="es-C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D8654C47-5389-4D70-9659-F5E42A846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3632" y="4827439"/>
            <a:ext cx="2894235" cy="201636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6042" y="108498"/>
            <a:ext cx="11209727" cy="1016246"/>
          </a:xfrm>
          <a:ln w="38100">
            <a:solidFill>
              <a:srgbClr val="00B0F0"/>
            </a:solidFill>
          </a:ln>
        </p:spPr>
        <p:txBody>
          <a:bodyPr rtlCol="0">
            <a:noAutofit/>
          </a:bodyPr>
          <a:lstStyle/>
          <a:p>
            <a:r>
              <a:rPr lang="es-CL" sz="2400" b="1" dirty="0"/>
              <a:t>Voy a prender a…</a:t>
            </a:r>
            <a:br>
              <a:rPr lang="es-CL" sz="2400" dirty="0"/>
            </a:br>
            <a:r>
              <a:rPr lang="es-CL" sz="2400" dirty="0"/>
              <a:t>Resolver problemas de división con 2 dígitos en el dividendo y uno en el divisor, a través de ejercicios de reparto y agrupación, utilizando los cuatro pasos. </a:t>
            </a:r>
            <a:endParaRPr lang="es-ES" sz="2400" dirty="0"/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8107AB12-9E0B-4234-951F-DDEF83D20766}"/>
              </a:ext>
            </a:extLst>
          </p:cNvPr>
          <p:cNvSpPr txBox="1">
            <a:spLocks/>
          </p:cNvSpPr>
          <p:nvPr/>
        </p:nvSpPr>
        <p:spPr>
          <a:xfrm>
            <a:off x="846043" y="1717421"/>
            <a:ext cx="5474775" cy="3364992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91440" tIns="36576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800" b="1" dirty="0"/>
              <a:t>¿Qué es la división?</a:t>
            </a:r>
          </a:p>
          <a:p>
            <a:endParaRPr lang="es-ES" dirty="0"/>
          </a:p>
          <a:p>
            <a:pPr algn="just"/>
            <a:r>
              <a:rPr lang="es-CL" sz="2400" dirty="0"/>
              <a:t>La división es una operación matemática que consiste en </a:t>
            </a:r>
            <a:r>
              <a:rPr lang="es-CL" sz="2400" b="1" dirty="0"/>
              <a:t>repartir o agrupar </a:t>
            </a:r>
            <a:r>
              <a:rPr lang="es-CL" sz="2400" dirty="0"/>
              <a:t>en partes iguales el total de un todo numérico.</a:t>
            </a:r>
            <a:endParaRPr lang="es-ES" sz="2400" dirty="0"/>
          </a:p>
          <a:p>
            <a:endParaRPr lang="es-CL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sz="half" idx="2"/>
          </p:nvPr>
        </p:nvSpPr>
        <p:spPr>
          <a:xfrm rot="20541849">
            <a:off x="141496" y="1695606"/>
            <a:ext cx="2609384" cy="439541"/>
          </a:xfr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>
            <a:normAutofit/>
          </a:bodyPr>
          <a:lstStyle/>
          <a:p>
            <a:pPr rtl="0"/>
            <a:r>
              <a:rPr lang="es-ES" sz="2400" b="1" dirty="0">
                <a:solidFill>
                  <a:schemeClr val="accent3"/>
                </a:solidFill>
              </a:rPr>
              <a:t>¡RECORDEMOS!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55AD507-61ED-4BE3-8E33-7B6C66AA00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60398">
            <a:off x="7200335" y="1505708"/>
            <a:ext cx="4666008" cy="51831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3893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3F330486-444E-42D2-A85F-A9A12E800AE0}"/>
              </a:ext>
            </a:extLst>
          </p:cNvPr>
          <p:cNvSpPr txBox="1">
            <a:spLocks/>
          </p:cNvSpPr>
          <p:nvPr/>
        </p:nvSpPr>
        <p:spPr>
          <a:xfrm>
            <a:off x="695400" y="836712"/>
            <a:ext cx="8784976" cy="4245701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36576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200" b="1" dirty="0"/>
              <a:t>Situación 1</a:t>
            </a:r>
          </a:p>
          <a:p>
            <a:endParaRPr lang="es-ES" dirty="0"/>
          </a:p>
          <a:p>
            <a:pPr algn="l"/>
            <a:r>
              <a:rPr lang="es-CL" sz="3200" dirty="0"/>
              <a:t>Hay 36 niñas en un paseo de curso. Ellas quieren jugar al dominó. Quieren repartirse en 2 mesas.</a:t>
            </a:r>
          </a:p>
          <a:p>
            <a:pPr algn="l"/>
            <a:r>
              <a:rPr lang="es-CL" sz="3200" dirty="0"/>
              <a:t>¿Cuántas niñas quedan en cada mesa?</a:t>
            </a:r>
          </a:p>
          <a:p>
            <a:pPr algn="l"/>
            <a:endParaRPr lang="es-CL" sz="3200" dirty="0"/>
          </a:p>
          <a:p>
            <a:r>
              <a:rPr lang="es-C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856558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853DC788-C93A-4542-B5DC-A0DA6F609A8A}"/>
              </a:ext>
            </a:extLst>
          </p:cNvPr>
          <p:cNvSpPr txBox="1">
            <a:spLocks/>
          </p:cNvSpPr>
          <p:nvPr/>
        </p:nvSpPr>
        <p:spPr>
          <a:xfrm>
            <a:off x="335360" y="692696"/>
            <a:ext cx="4680520" cy="2943181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36576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s-CL" sz="1800" b="1" dirty="0"/>
              <a:t>Paso 1 </a:t>
            </a:r>
            <a:endParaRPr lang="es-CL" sz="1800" dirty="0"/>
          </a:p>
          <a:p>
            <a:pPr algn="l">
              <a:spcBef>
                <a:spcPts val="0"/>
              </a:spcBef>
            </a:pPr>
            <a:r>
              <a:rPr lang="es-CL" sz="1800" dirty="0"/>
              <a:t>Marca la información (datos) relevante para resolver el problema y la pregunta:</a:t>
            </a:r>
          </a:p>
          <a:p>
            <a:pPr algn="just"/>
            <a:r>
              <a:rPr lang="es-CL" sz="1800" b="1" dirty="0">
                <a:solidFill>
                  <a:srgbClr val="0070C0"/>
                </a:solidFill>
              </a:rPr>
              <a:t>Hay 36 niñas en un paseo de curso. Ellas quieren jugar al dominó. Quieren repartirse en 2 mesas.</a:t>
            </a:r>
          </a:p>
          <a:p>
            <a:pPr algn="just"/>
            <a:r>
              <a:rPr lang="es-CL" sz="1800" b="1" dirty="0">
                <a:solidFill>
                  <a:srgbClr val="0070C0"/>
                </a:solidFill>
              </a:rPr>
              <a:t>¿Cuántas niñas quedan en cada mesa?</a:t>
            </a:r>
          </a:p>
          <a:p>
            <a:pPr algn="l"/>
            <a:r>
              <a:rPr lang="es-CL" sz="3200" dirty="0"/>
              <a:t> </a:t>
            </a:r>
          </a:p>
          <a:p>
            <a:r>
              <a:rPr lang="es-CL" dirty="0"/>
              <a:t> 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D376FA57-31A2-44F3-B92B-A7132206C0A9}"/>
              </a:ext>
            </a:extLst>
          </p:cNvPr>
          <p:cNvSpPr txBox="1">
            <a:spLocks/>
          </p:cNvSpPr>
          <p:nvPr/>
        </p:nvSpPr>
        <p:spPr>
          <a:xfrm>
            <a:off x="5267374" y="692696"/>
            <a:ext cx="4680520" cy="324036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36576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s-CL" sz="1800" b="1" dirty="0"/>
              <a:t>Paso 2</a:t>
            </a:r>
            <a:endParaRPr lang="es-CL" sz="1800" dirty="0"/>
          </a:p>
          <a:p>
            <a:pPr algn="l">
              <a:spcBef>
                <a:spcPts val="0"/>
              </a:spcBef>
            </a:pPr>
            <a:r>
              <a:rPr lang="es-CL" sz="1800" dirty="0"/>
              <a:t>Ordena la información y selecciona la operación:</a:t>
            </a:r>
          </a:p>
          <a:p>
            <a:pPr algn="l">
              <a:spcBef>
                <a:spcPts val="0"/>
              </a:spcBef>
            </a:pPr>
            <a:r>
              <a:rPr lang="es-CL" sz="1800" dirty="0"/>
              <a:t> </a:t>
            </a:r>
          </a:p>
          <a:p>
            <a:pPr algn="l">
              <a:spcBef>
                <a:spcPts val="0"/>
              </a:spcBef>
            </a:pPr>
            <a:r>
              <a:rPr lang="es-CL" sz="1400" b="1" dirty="0">
                <a:solidFill>
                  <a:srgbClr val="0070C0"/>
                </a:solidFill>
              </a:rPr>
              <a:t>(</a:t>
            </a:r>
            <a:r>
              <a:rPr lang="es-CL" sz="1400" dirty="0">
                <a:solidFill>
                  <a:srgbClr val="0070C0"/>
                </a:solidFill>
              </a:rPr>
              <a:t>Cantidad de </a:t>
            </a:r>
            <a:r>
              <a:rPr lang="es-CL" sz="1600" b="1" dirty="0">
                <a:solidFill>
                  <a:srgbClr val="FF0000"/>
                </a:solidFill>
              </a:rPr>
              <a:t>grupos</a:t>
            </a:r>
            <a:r>
              <a:rPr lang="es-CL" sz="1400" b="1" dirty="0">
                <a:solidFill>
                  <a:srgbClr val="0070C0"/>
                </a:solidFill>
              </a:rPr>
              <a:t>)</a:t>
            </a:r>
            <a:r>
              <a:rPr lang="es-CL" sz="1400" b="1" dirty="0"/>
              <a:t>                          </a:t>
            </a:r>
            <a:r>
              <a:rPr lang="es-CL" b="1" dirty="0">
                <a:solidFill>
                  <a:srgbClr val="FF0000"/>
                </a:solidFill>
              </a:rPr>
              <a:t>G</a:t>
            </a:r>
            <a:r>
              <a:rPr lang="es-CL" b="1" dirty="0">
                <a:solidFill>
                  <a:srgbClr val="0070C0"/>
                </a:solidFill>
              </a:rPr>
              <a:t>:</a:t>
            </a:r>
            <a:r>
              <a:rPr lang="es-CL" b="1" dirty="0"/>
              <a:t>  </a:t>
            </a:r>
            <a:r>
              <a:rPr lang="es-CL" b="1" u="sng" dirty="0">
                <a:solidFill>
                  <a:srgbClr val="FF0000"/>
                </a:solidFill>
              </a:rPr>
              <a:t>_ __</a:t>
            </a:r>
          </a:p>
          <a:p>
            <a:pPr algn="l">
              <a:spcBef>
                <a:spcPts val="0"/>
              </a:spcBef>
            </a:pPr>
            <a:r>
              <a:rPr lang="es-CL" sz="1400" b="1" dirty="0"/>
              <a:t>                         </a:t>
            </a:r>
            <a:endParaRPr lang="es-CL" sz="1400" dirty="0"/>
          </a:p>
          <a:p>
            <a:pPr algn="l">
              <a:spcBef>
                <a:spcPts val="0"/>
              </a:spcBef>
            </a:pPr>
            <a:r>
              <a:rPr lang="es-CL" sz="1400" b="1" dirty="0">
                <a:solidFill>
                  <a:srgbClr val="0070C0"/>
                </a:solidFill>
              </a:rPr>
              <a:t>(</a:t>
            </a:r>
            <a:r>
              <a:rPr lang="es-CL" sz="1400" dirty="0">
                <a:solidFill>
                  <a:srgbClr val="0070C0"/>
                </a:solidFill>
              </a:rPr>
              <a:t>Cantidad de </a:t>
            </a:r>
            <a:r>
              <a:rPr lang="es-CL" sz="1600" b="1" dirty="0">
                <a:solidFill>
                  <a:srgbClr val="FF0000"/>
                </a:solidFill>
              </a:rPr>
              <a:t>elementos</a:t>
            </a:r>
            <a:r>
              <a:rPr lang="es-CL" sz="1400" b="1" dirty="0"/>
              <a:t> </a:t>
            </a:r>
            <a:r>
              <a:rPr lang="es-CL" sz="1400" dirty="0">
                <a:solidFill>
                  <a:srgbClr val="0070C0"/>
                </a:solidFill>
              </a:rPr>
              <a:t>por grupo</a:t>
            </a:r>
            <a:r>
              <a:rPr lang="es-CL" sz="1400" b="1" dirty="0">
                <a:solidFill>
                  <a:srgbClr val="0070C0"/>
                </a:solidFill>
              </a:rPr>
              <a:t>)   </a:t>
            </a:r>
            <a:r>
              <a:rPr lang="es-CL" b="1" dirty="0">
                <a:solidFill>
                  <a:srgbClr val="FF0000"/>
                </a:solidFill>
              </a:rPr>
              <a:t>E</a:t>
            </a:r>
            <a:r>
              <a:rPr lang="es-CL" b="1" dirty="0">
                <a:solidFill>
                  <a:srgbClr val="0070C0"/>
                </a:solidFill>
              </a:rPr>
              <a:t>:</a:t>
            </a:r>
            <a:r>
              <a:rPr lang="es-CL" b="1" dirty="0"/>
              <a:t>  </a:t>
            </a:r>
            <a:r>
              <a:rPr lang="es-CL" b="1" u="sng" dirty="0">
                <a:solidFill>
                  <a:srgbClr val="FF0000"/>
                </a:solidFill>
              </a:rPr>
              <a:t>____</a:t>
            </a:r>
          </a:p>
          <a:p>
            <a:pPr algn="l">
              <a:spcBef>
                <a:spcPts val="0"/>
              </a:spcBef>
            </a:pPr>
            <a:r>
              <a:rPr lang="es-CL" sz="1400" b="1" dirty="0"/>
              <a:t>  </a:t>
            </a:r>
            <a:endParaRPr lang="es-CL" sz="1400" dirty="0"/>
          </a:p>
          <a:p>
            <a:pPr algn="l">
              <a:spcBef>
                <a:spcPts val="0"/>
              </a:spcBef>
            </a:pPr>
            <a:r>
              <a:rPr lang="es-CL" sz="1400" b="1" dirty="0">
                <a:solidFill>
                  <a:srgbClr val="0070C0"/>
                </a:solidFill>
              </a:rPr>
              <a:t>(</a:t>
            </a:r>
            <a:r>
              <a:rPr lang="es-CL" sz="1400" dirty="0">
                <a:solidFill>
                  <a:srgbClr val="0070C0"/>
                </a:solidFill>
              </a:rPr>
              <a:t>Cantidad</a:t>
            </a:r>
            <a:r>
              <a:rPr lang="es-CL" sz="1400" b="1" dirty="0">
                <a:solidFill>
                  <a:srgbClr val="0070C0"/>
                </a:solidFill>
              </a:rPr>
              <a:t> </a:t>
            </a:r>
            <a:r>
              <a:rPr lang="es-CL" sz="1600" b="1" dirty="0">
                <a:solidFill>
                  <a:srgbClr val="FF0000"/>
                </a:solidFill>
              </a:rPr>
              <a:t>total</a:t>
            </a:r>
            <a:r>
              <a:rPr lang="es-CL" sz="1400" b="1" dirty="0"/>
              <a:t> </a:t>
            </a:r>
            <a:r>
              <a:rPr lang="es-CL" sz="1400" dirty="0">
                <a:solidFill>
                  <a:srgbClr val="0070C0"/>
                </a:solidFill>
              </a:rPr>
              <a:t>de elementos</a:t>
            </a:r>
            <a:r>
              <a:rPr lang="es-CL" sz="1400" b="1" dirty="0">
                <a:solidFill>
                  <a:srgbClr val="0070C0"/>
                </a:solidFill>
              </a:rPr>
              <a:t>)              </a:t>
            </a:r>
            <a:r>
              <a:rPr lang="es-CL" b="1" dirty="0">
                <a:solidFill>
                  <a:srgbClr val="FF0000"/>
                </a:solidFill>
              </a:rPr>
              <a:t>T</a:t>
            </a:r>
            <a:r>
              <a:rPr lang="es-CL" b="1" dirty="0">
                <a:solidFill>
                  <a:srgbClr val="0070C0"/>
                </a:solidFill>
              </a:rPr>
              <a:t>:</a:t>
            </a:r>
            <a:r>
              <a:rPr lang="es-CL" b="1" dirty="0"/>
              <a:t>   </a:t>
            </a:r>
            <a:r>
              <a:rPr lang="es-CL" b="1" u="sng" dirty="0">
                <a:solidFill>
                  <a:srgbClr val="FF0000"/>
                </a:solidFill>
              </a:rPr>
              <a:t>____</a:t>
            </a:r>
            <a:r>
              <a:rPr lang="es-CL" b="1" u="sng" dirty="0"/>
              <a:t> </a:t>
            </a:r>
            <a:r>
              <a:rPr lang="es-CL" b="1" dirty="0"/>
              <a:t>        </a:t>
            </a:r>
            <a:endParaRPr lang="es-CL" sz="1600" b="1" dirty="0"/>
          </a:p>
          <a:p>
            <a:pPr algn="l">
              <a:spcBef>
                <a:spcPts val="0"/>
              </a:spcBef>
            </a:pPr>
            <a:endParaRPr lang="es-CL" sz="3200" dirty="0"/>
          </a:p>
          <a:p>
            <a:r>
              <a:rPr lang="es-CL" dirty="0"/>
              <a:t> 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BE45E190-9A8B-43CA-81CF-109B5E31B4BD}"/>
              </a:ext>
            </a:extLst>
          </p:cNvPr>
          <p:cNvSpPr txBox="1">
            <a:spLocks/>
          </p:cNvSpPr>
          <p:nvPr/>
        </p:nvSpPr>
        <p:spPr>
          <a:xfrm>
            <a:off x="335360" y="3717032"/>
            <a:ext cx="4680520" cy="3024336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36576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CL" sz="1600" b="1" dirty="0"/>
              <a:t>Paso 3</a:t>
            </a:r>
            <a:endParaRPr lang="es-CL" sz="1600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CL" sz="1600" dirty="0"/>
              <a:t>Realiza la operación seleccionada:</a:t>
            </a:r>
          </a:p>
          <a:p>
            <a:pPr algn="l">
              <a:spcBef>
                <a:spcPts val="0"/>
              </a:spcBef>
            </a:pPr>
            <a:r>
              <a:rPr lang="es-CL" sz="1600" b="1" dirty="0"/>
              <a:t>  </a:t>
            </a:r>
          </a:p>
          <a:p>
            <a:pPr algn="l">
              <a:spcBef>
                <a:spcPts val="0"/>
              </a:spcBef>
            </a:pPr>
            <a:r>
              <a:rPr lang="es-CL" sz="1600" b="1" dirty="0"/>
              <a:t>     </a:t>
            </a:r>
            <a:r>
              <a:rPr lang="es-CL" sz="2400" b="1" dirty="0">
                <a:solidFill>
                  <a:srgbClr val="0070C0"/>
                </a:solidFill>
              </a:rPr>
              <a:t>36 : 2 =     </a:t>
            </a:r>
          </a:p>
          <a:p>
            <a:pPr algn="l">
              <a:spcBef>
                <a:spcPts val="0"/>
              </a:spcBef>
            </a:pPr>
            <a:r>
              <a:rPr lang="es-CL" sz="2400" b="1" dirty="0">
                <a:solidFill>
                  <a:srgbClr val="0070C0"/>
                </a:solidFill>
              </a:rPr>
              <a:t> </a:t>
            </a:r>
            <a:endParaRPr lang="es-CL" sz="2400" b="1" u="sng" dirty="0">
              <a:solidFill>
                <a:srgbClr val="0070C0"/>
              </a:solidFill>
            </a:endParaRPr>
          </a:p>
          <a:p>
            <a:pPr algn="l">
              <a:spcBef>
                <a:spcPts val="0"/>
              </a:spcBef>
            </a:pPr>
            <a:r>
              <a:rPr lang="es-CL" sz="2400" b="1" dirty="0">
                <a:solidFill>
                  <a:srgbClr val="0070C0"/>
                </a:solidFill>
              </a:rPr>
              <a:t>   </a:t>
            </a:r>
          </a:p>
          <a:p>
            <a:pPr algn="l">
              <a:spcBef>
                <a:spcPts val="0"/>
              </a:spcBef>
            </a:pPr>
            <a:r>
              <a:rPr lang="es-CL" sz="2400" b="1" dirty="0">
                <a:solidFill>
                  <a:srgbClr val="0070C0"/>
                </a:solidFill>
              </a:rPr>
              <a:t> </a:t>
            </a:r>
            <a:endParaRPr lang="es-CL" sz="2400" b="1" u="sng" dirty="0">
              <a:solidFill>
                <a:srgbClr val="0070C0"/>
              </a:solidFill>
            </a:endParaRPr>
          </a:p>
          <a:p>
            <a:pPr algn="l">
              <a:spcBef>
                <a:spcPts val="0"/>
              </a:spcBef>
            </a:pPr>
            <a:r>
              <a:rPr lang="es-CL" sz="2400" b="1" dirty="0">
                <a:solidFill>
                  <a:srgbClr val="0070C0"/>
                </a:solidFill>
              </a:rPr>
              <a:t>              </a:t>
            </a:r>
            <a:endParaRPr lang="es-CL" b="1" dirty="0">
              <a:solidFill>
                <a:srgbClr val="0070C0"/>
              </a:solidFill>
            </a:endParaRPr>
          </a:p>
          <a:p>
            <a:pPr algn="l"/>
            <a:r>
              <a:rPr lang="es-CL" sz="1600" b="1" dirty="0">
                <a:solidFill>
                  <a:srgbClr val="0070C0"/>
                </a:solidFill>
              </a:rPr>
              <a:t>                                </a:t>
            </a:r>
            <a:r>
              <a:rPr lang="es-CL" b="1" dirty="0">
                <a:solidFill>
                  <a:srgbClr val="0070C0"/>
                </a:solidFill>
              </a:rPr>
              <a:t> </a:t>
            </a:r>
          </a:p>
          <a:p>
            <a:endParaRPr lang="es-CL" sz="2400" b="1" dirty="0"/>
          </a:p>
          <a:p>
            <a:pPr algn="l"/>
            <a:r>
              <a:rPr lang="es-CL" sz="2400" b="1" dirty="0"/>
              <a:t>      </a:t>
            </a:r>
            <a:endParaRPr lang="es-CL" sz="2400" b="1" dirty="0">
              <a:solidFill>
                <a:srgbClr val="0070C0"/>
              </a:solidFill>
            </a:endParaRPr>
          </a:p>
          <a:p>
            <a:r>
              <a:rPr lang="es-CL" sz="2400" b="1" dirty="0"/>
              <a:t>-</a:t>
            </a: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22F80AB8-8406-46FB-A1E5-B3F3EF90E494}"/>
              </a:ext>
            </a:extLst>
          </p:cNvPr>
          <p:cNvSpPr txBox="1">
            <a:spLocks/>
          </p:cNvSpPr>
          <p:nvPr/>
        </p:nvSpPr>
        <p:spPr>
          <a:xfrm>
            <a:off x="5303912" y="4005064"/>
            <a:ext cx="4680520" cy="2736304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36576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s-CL" sz="1800" b="1" dirty="0"/>
              <a:t>Paso 4</a:t>
            </a:r>
            <a:endParaRPr lang="es-CL" sz="1800" dirty="0"/>
          </a:p>
          <a:p>
            <a:pPr algn="l">
              <a:spcBef>
                <a:spcPts val="0"/>
              </a:spcBef>
            </a:pPr>
            <a:r>
              <a:rPr lang="es-CL" sz="1800" dirty="0"/>
              <a:t>Responde la pregunta:</a:t>
            </a:r>
          </a:p>
          <a:p>
            <a:pPr algn="l">
              <a:spcBef>
                <a:spcPts val="0"/>
              </a:spcBef>
            </a:pPr>
            <a:endParaRPr lang="es-CL" sz="1800" dirty="0"/>
          </a:p>
          <a:p>
            <a:pPr algn="l">
              <a:spcBef>
                <a:spcPts val="0"/>
              </a:spcBef>
            </a:pPr>
            <a:endParaRPr lang="es-CL" sz="1800" dirty="0"/>
          </a:p>
          <a:p>
            <a:pPr algn="l">
              <a:spcBef>
                <a:spcPts val="0"/>
              </a:spcBef>
            </a:pPr>
            <a:endParaRPr lang="es-CL" sz="1800" dirty="0"/>
          </a:p>
          <a:p>
            <a:pPr algn="l">
              <a:spcBef>
                <a:spcPts val="0"/>
              </a:spcBef>
            </a:pPr>
            <a:r>
              <a:rPr lang="es-CL" sz="1800" dirty="0"/>
              <a:t> </a:t>
            </a:r>
            <a:r>
              <a:rPr lang="es-CL" b="1" dirty="0"/>
              <a:t> 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C44EB482-53D1-4C9D-ABD9-3687906275C4}"/>
              </a:ext>
            </a:extLst>
          </p:cNvPr>
          <p:cNvSpPr/>
          <p:nvPr/>
        </p:nvSpPr>
        <p:spPr>
          <a:xfrm>
            <a:off x="839416" y="1916833"/>
            <a:ext cx="360040" cy="3960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DC6C079E-BA24-45AD-8D8D-82EDB0C9B956}"/>
              </a:ext>
            </a:extLst>
          </p:cNvPr>
          <p:cNvSpPr/>
          <p:nvPr/>
        </p:nvSpPr>
        <p:spPr>
          <a:xfrm>
            <a:off x="1775520" y="2492897"/>
            <a:ext cx="288032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F056AF2F-F774-4F24-A0D0-A77C14EB8583}"/>
              </a:ext>
            </a:extLst>
          </p:cNvPr>
          <p:cNvCxnSpPr>
            <a:cxnSpLocks/>
          </p:cNvCxnSpPr>
          <p:nvPr/>
        </p:nvCxnSpPr>
        <p:spPr>
          <a:xfrm>
            <a:off x="551384" y="3284984"/>
            <a:ext cx="40324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EC813141-5297-41C9-8E77-753DCD855A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822159"/>
              </p:ext>
            </p:extLst>
          </p:nvPr>
        </p:nvGraphicFramePr>
        <p:xfrm>
          <a:off x="2207567" y="5759494"/>
          <a:ext cx="2578401" cy="396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72806">
                  <a:extLst>
                    <a:ext uri="{9D8B030D-6E8A-4147-A177-3AD203B41FA5}">
                      <a16:colId xmlns:a16="http://schemas.microsoft.com/office/drawing/2014/main" val="2053155633"/>
                    </a:ext>
                  </a:extLst>
                </a:gridCol>
                <a:gridCol w="1305595">
                  <a:extLst>
                    <a:ext uri="{9D8B030D-6E8A-4147-A177-3AD203B41FA5}">
                      <a16:colId xmlns:a16="http://schemas.microsoft.com/office/drawing/2014/main" val="3579653129"/>
                    </a:ext>
                  </a:extLst>
                </a:gridCol>
              </a:tblGrid>
              <a:tr h="360267">
                <a:tc>
                  <a:txBody>
                    <a:bodyPr/>
                    <a:lstStyle/>
                    <a:p>
                      <a:pPr algn="ctr"/>
                      <a:r>
                        <a:rPr lang="es-CL" sz="20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4000624"/>
                  </a:ext>
                </a:extLst>
              </a:tr>
            </a:tbl>
          </a:graphicData>
        </a:graphic>
      </p:graphicFrame>
      <p:sp>
        <p:nvSpPr>
          <p:cNvPr id="18" name="Abrir llave 17">
            <a:extLst>
              <a:ext uri="{FF2B5EF4-FFF2-40B4-BE49-F238E27FC236}">
                <a16:creationId xmlns:a16="http://schemas.microsoft.com/office/drawing/2014/main" id="{4D52B255-B05A-4E27-8340-CFC586C4149C}"/>
              </a:ext>
            </a:extLst>
          </p:cNvPr>
          <p:cNvSpPr/>
          <p:nvPr/>
        </p:nvSpPr>
        <p:spPr>
          <a:xfrm rot="16200000">
            <a:off x="2842639" y="5547372"/>
            <a:ext cx="45719" cy="1315862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Abrir llave 18">
            <a:extLst>
              <a:ext uri="{FF2B5EF4-FFF2-40B4-BE49-F238E27FC236}">
                <a16:creationId xmlns:a16="http://schemas.microsoft.com/office/drawing/2014/main" id="{503EE4B2-9975-4243-8610-9D3511202DEC}"/>
              </a:ext>
            </a:extLst>
          </p:cNvPr>
          <p:cNvSpPr/>
          <p:nvPr/>
        </p:nvSpPr>
        <p:spPr>
          <a:xfrm rot="5400000">
            <a:off x="3473907" y="4311695"/>
            <a:ext cx="45722" cy="2578402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43CE345C-AEF5-46A4-A3D0-62608FA67C0B}"/>
              </a:ext>
            </a:extLst>
          </p:cNvPr>
          <p:cNvSpPr/>
          <p:nvPr/>
        </p:nvSpPr>
        <p:spPr>
          <a:xfrm>
            <a:off x="3208735" y="5200129"/>
            <a:ext cx="576064" cy="284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rgbClr val="0070C0"/>
                </a:solidFill>
              </a:rPr>
              <a:t>36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F39B3552-50B4-4F29-B90F-B8694E2C4A28}"/>
              </a:ext>
            </a:extLst>
          </p:cNvPr>
          <p:cNvSpPr/>
          <p:nvPr/>
        </p:nvSpPr>
        <p:spPr>
          <a:xfrm>
            <a:off x="2577466" y="6423204"/>
            <a:ext cx="576064" cy="284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rgbClr val="0070C0"/>
                </a:solidFill>
              </a:rPr>
              <a:t>18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0DFACD3B-3E9F-448D-BB1F-DBA234A7CFB3}"/>
              </a:ext>
            </a:extLst>
          </p:cNvPr>
          <p:cNvSpPr/>
          <p:nvPr/>
        </p:nvSpPr>
        <p:spPr>
          <a:xfrm>
            <a:off x="8832304" y="1916833"/>
            <a:ext cx="576064" cy="375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2DE5D516-EC11-40D4-9CC6-26A679162FCE}"/>
              </a:ext>
            </a:extLst>
          </p:cNvPr>
          <p:cNvSpPr/>
          <p:nvPr/>
        </p:nvSpPr>
        <p:spPr>
          <a:xfrm>
            <a:off x="8832304" y="2414505"/>
            <a:ext cx="576064" cy="375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70582095-056C-4440-ABAF-91CF9B823EFD}"/>
              </a:ext>
            </a:extLst>
          </p:cNvPr>
          <p:cNvSpPr/>
          <p:nvPr/>
        </p:nvSpPr>
        <p:spPr>
          <a:xfrm>
            <a:off x="8874901" y="2890070"/>
            <a:ext cx="576064" cy="375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rgbClr val="0070C0"/>
                </a:solidFill>
              </a:rPr>
              <a:t>36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136814C0-ED6B-4542-AED6-32BC697D0868}"/>
              </a:ext>
            </a:extLst>
          </p:cNvPr>
          <p:cNvSpPr/>
          <p:nvPr/>
        </p:nvSpPr>
        <p:spPr>
          <a:xfrm>
            <a:off x="1773491" y="4742449"/>
            <a:ext cx="296414" cy="375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B9438B13-E73F-41B1-A579-6A8AB1FE1FA7}"/>
              </a:ext>
            </a:extLst>
          </p:cNvPr>
          <p:cNvSpPr/>
          <p:nvPr/>
        </p:nvSpPr>
        <p:spPr>
          <a:xfrm rot="665125">
            <a:off x="3547260" y="4513988"/>
            <a:ext cx="1312928" cy="37527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>
                <a:solidFill>
                  <a:srgbClr val="0070C0"/>
                </a:solidFill>
              </a:rPr>
              <a:t>Reparto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8A2C51E0-DCA7-41DE-941E-2909AC202C96}"/>
              </a:ext>
            </a:extLst>
          </p:cNvPr>
          <p:cNvSpPr/>
          <p:nvPr/>
        </p:nvSpPr>
        <p:spPr>
          <a:xfrm>
            <a:off x="5395106" y="5048322"/>
            <a:ext cx="4552788" cy="375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000" b="1" u="sng" dirty="0">
              <a:solidFill>
                <a:srgbClr val="0070C0"/>
              </a:solidFill>
            </a:endParaRPr>
          </a:p>
          <a:p>
            <a:r>
              <a:rPr lang="es-CL" sz="2000" b="1" u="sng" dirty="0">
                <a:solidFill>
                  <a:srgbClr val="0070C0"/>
                </a:solidFill>
              </a:rPr>
              <a:t>En cada mesa quedan 18 niñas.</a:t>
            </a:r>
          </a:p>
          <a:p>
            <a:pPr algn="ctr"/>
            <a:endParaRPr lang="es-CL" sz="2400" b="1" dirty="0">
              <a:solidFill>
                <a:srgbClr val="0070C0"/>
              </a:solidFill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E8890674-C7E0-433D-8325-FC584CCABDB0}"/>
              </a:ext>
            </a:extLst>
          </p:cNvPr>
          <p:cNvSpPr/>
          <p:nvPr/>
        </p:nvSpPr>
        <p:spPr>
          <a:xfrm>
            <a:off x="427200" y="5050776"/>
            <a:ext cx="576064" cy="375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rgbClr val="0070C0"/>
                </a:solidFill>
              </a:rPr>
              <a:t>- </a:t>
            </a:r>
            <a:r>
              <a:rPr lang="es-CL" sz="2400" b="1" u="sng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EAB31B32-E462-4FEA-876D-DAC7E7278B91}"/>
              </a:ext>
            </a:extLst>
          </p:cNvPr>
          <p:cNvSpPr/>
          <p:nvPr/>
        </p:nvSpPr>
        <p:spPr>
          <a:xfrm>
            <a:off x="593552" y="5373216"/>
            <a:ext cx="409712" cy="375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rgbClr val="0070C0"/>
                </a:solidFill>
              </a:rPr>
              <a:t>1  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D91A23FC-6BED-4185-8159-7D2242810BA1}"/>
              </a:ext>
            </a:extLst>
          </p:cNvPr>
          <p:cNvSpPr/>
          <p:nvPr/>
        </p:nvSpPr>
        <p:spPr>
          <a:xfrm>
            <a:off x="409401" y="5642010"/>
            <a:ext cx="749919" cy="375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rgbClr val="0070C0"/>
                </a:solidFill>
              </a:rPr>
              <a:t>- </a:t>
            </a:r>
            <a:r>
              <a:rPr lang="es-CL" sz="2400" b="1" u="sng" dirty="0">
                <a:solidFill>
                  <a:srgbClr val="0070C0"/>
                </a:solidFill>
              </a:rPr>
              <a:t>16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BF6D62AE-6B0F-4174-A5C2-987D965506B5}"/>
              </a:ext>
            </a:extLst>
          </p:cNvPr>
          <p:cNvSpPr/>
          <p:nvPr/>
        </p:nvSpPr>
        <p:spPr>
          <a:xfrm>
            <a:off x="583256" y="5994803"/>
            <a:ext cx="576064" cy="375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rgbClr val="0070C0"/>
                </a:solidFill>
              </a:rPr>
              <a:t>  0</a:t>
            </a:r>
          </a:p>
        </p:txBody>
      </p:sp>
      <p:sp>
        <p:nvSpPr>
          <p:cNvPr id="2" name="Es igual a 1">
            <a:extLst>
              <a:ext uri="{FF2B5EF4-FFF2-40B4-BE49-F238E27FC236}">
                <a16:creationId xmlns:a16="http://schemas.microsoft.com/office/drawing/2014/main" id="{0AB388F4-DB52-4BC8-99CC-6367411B3D98}"/>
              </a:ext>
            </a:extLst>
          </p:cNvPr>
          <p:cNvSpPr/>
          <p:nvPr/>
        </p:nvSpPr>
        <p:spPr>
          <a:xfrm rot="19502893">
            <a:off x="957406" y="6249964"/>
            <a:ext cx="323555" cy="284153"/>
          </a:xfrm>
          <a:prstGeom prst="mathEqua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257ED79E-FDA1-428E-9FD4-792BBEC9939A}"/>
              </a:ext>
            </a:extLst>
          </p:cNvPr>
          <p:cNvSpPr/>
          <p:nvPr/>
        </p:nvSpPr>
        <p:spPr>
          <a:xfrm>
            <a:off x="2005603" y="4742448"/>
            <a:ext cx="296414" cy="375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29F49DA0-CAF2-4B13-8EAA-D0EBD97D2AE2}"/>
              </a:ext>
            </a:extLst>
          </p:cNvPr>
          <p:cNvSpPr/>
          <p:nvPr/>
        </p:nvSpPr>
        <p:spPr>
          <a:xfrm>
            <a:off x="839416" y="5383536"/>
            <a:ext cx="260107" cy="375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3" name="Flecha: hacia abajo 2">
            <a:extLst>
              <a:ext uri="{FF2B5EF4-FFF2-40B4-BE49-F238E27FC236}">
                <a16:creationId xmlns:a16="http://schemas.microsoft.com/office/drawing/2014/main" id="{C1EAB66A-DF61-47CE-842E-EB77271E9A65}"/>
              </a:ext>
            </a:extLst>
          </p:cNvPr>
          <p:cNvSpPr/>
          <p:nvPr/>
        </p:nvSpPr>
        <p:spPr>
          <a:xfrm>
            <a:off x="905191" y="5117727"/>
            <a:ext cx="98073" cy="3186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6366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8" grpId="0" animBg="1"/>
      <p:bldP spid="19" grpId="0" animBg="1"/>
      <p:bldP spid="20" grpId="0"/>
      <p:bldP spid="21" grpId="0"/>
      <p:bldP spid="14" grpId="0"/>
      <p:bldP spid="15" grpId="0"/>
      <p:bldP spid="16" grpId="0"/>
      <p:bldP spid="22" grpId="0"/>
      <p:bldP spid="23" grpId="0" animBg="1"/>
      <p:bldP spid="24" grpId="0"/>
      <p:bldP spid="25" grpId="0"/>
      <p:bldP spid="26" grpId="0"/>
      <p:bldP spid="27" grpId="0"/>
      <p:bldP spid="28" grpId="0"/>
      <p:bldP spid="2" grpId="0" animBg="1"/>
      <p:bldP spid="29" grpId="0"/>
      <p:bldP spid="30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A042E74B-3A17-4F83-8D95-8BFDA127DE23}"/>
              </a:ext>
            </a:extLst>
          </p:cNvPr>
          <p:cNvSpPr txBox="1">
            <a:spLocks/>
          </p:cNvSpPr>
          <p:nvPr/>
        </p:nvSpPr>
        <p:spPr>
          <a:xfrm>
            <a:off x="983432" y="836712"/>
            <a:ext cx="8640960" cy="4245701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36576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200" b="1" dirty="0"/>
              <a:t>Situación 2</a:t>
            </a:r>
          </a:p>
          <a:p>
            <a:endParaRPr lang="es-ES" dirty="0"/>
          </a:p>
          <a:p>
            <a:r>
              <a:rPr lang="es-CL" sz="3200" dirty="0"/>
              <a:t>En un paseo de curso hay 36 niñas. Ellas quieren ir a pasear en grupos de a 3 estudiantes.</a:t>
            </a:r>
          </a:p>
          <a:p>
            <a:r>
              <a:rPr lang="es-CL" sz="3200" dirty="0"/>
              <a:t>¿Cuántos grupos salieron a pasear?</a:t>
            </a:r>
          </a:p>
          <a:p>
            <a:pPr algn="l"/>
            <a:r>
              <a:rPr lang="es-CL" sz="3200" dirty="0"/>
              <a:t> </a:t>
            </a:r>
          </a:p>
          <a:p>
            <a:r>
              <a:rPr lang="es-C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05589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B0E9EEF4-F2E2-4B09-8D67-42CC1F13220B}"/>
              </a:ext>
            </a:extLst>
          </p:cNvPr>
          <p:cNvSpPr txBox="1">
            <a:spLocks/>
          </p:cNvSpPr>
          <p:nvPr/>
        </p:nvSpPr>
        <p:spPr>
          <a:xfrm>
            <a:off x="335360" y="692696"/>
            <a:ext cx="4680520" cy="2952328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36576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s-CL" sz="1800" b="1" dirty="0"/>
              <a:t>Paso 1 </a:t>
            </a:r>
            <a:endParaRPr lang="es-CL" sz="1800" dirty="0"/>
          </a:p>
          <a:p>
            <a:pPr algn="l">
              <a:spcBef>
                <a:spcPts val="0"/>
              </a:spcBef>
            </a:pPr>
            <a:r>
              <a:rPr lang="es-CL" sz="1800" dirty="0"/>
              <a:t>Marca la información (datos) relevante para resolver el problema y la pregunta:</a:t>
            </a:r>
            <a:endParaRPr lang="es-ES" dirty="0"/>
          </a:p>
          <a:p>
            <a:pPr algn="just"/>
            <a:r>
              <a:rPr lang="es-CL" b="1" dirty="0">
                <a:solidFill>
                  <a:srgbClr val="0070C0"/>
                </a:solidFill>
              </a:rPr>
              <a:t>En un paseo de curso hay 36 niñas. Ellas quieren ir a pasear en grupos de a 3 estudiantes.</a:t>
            </a:r>
          </a:p>
          <a:p>
            <a:pPr algn="just"/>
            <a:r>
              <a:rPr lang="es-CL" b="1" dirty="0">
                <a:solidFill>
                  <a:srgbClr val="0070C0"/>
                </a:solidFill>
              </a:rPr>
              <a:t>¿Cuántos grupos salieron a pasear?</a:t>
            </a:r>
          </a:p>
          <a:p>
            <a:pPr algn="l"/>
            <a:r>
              <a:rPr lang="es-CL" sz="3200" dirty="0"/>
              <a:t> </a:t>
            </a:r>
          </a:p>
          <a:p>
            <a:r>
              <a:rPr lang="es-CL" dirty="0"/>
              <a:t> </a:t>
            </a:r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0E016F63-E610-468F-8F8A-58B625565BA1}"/>
              </a:ext>
            </a:extLst>
          </p:cNvPr>
          <p:cNvSpPr txBox="1">
            <a:spLocks/>
          </p:cNvSpPr>
          <p:nvPr/>
        </p:nvSpPr>
        <p:spPr>
          <a:xfrm>
            <a:off x="5267374" y="692696"/>
            <a:ext cx="4680520" cy="324036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36576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s-CL" sz="1800" b="1" dirty="0"/>
              <a:t>Paso 2</a:t>
            </a:r>
            <a:endParaRPr lang="es-CL" sz="1800" dirty="0"/>
          </a:p>
          <a:p>
            <a:pPr algn="l">
              <a:spcBef>
                <a:spcPts val="0"/>
              </a:spcBef>
            </a:pPr>
            <a:r>
              <a:rPr lang="es-CL" sz="1800" dirty="0"/>
              <a:t>Ordena la información y selecciona la operación:</a:t>
            </a:r>
          </a:p>
          <a:p>
            <a:pPr algn="l">
              <a:spcBef>
                <a:spcPts val="0"/>
              </a:spcBef>
            </a:pPr>
            <a:r>
              <a:rPr lang="es-CL" sz="1800" dirty="0"/>
              <a:t> </a:t>
            </a:r>
          </a:p>
          <a:p>
            <a:pPr algn="l">
              <a:spcBef>
                <a:spcPts val="0"/>
              </a:spcBef>
            </a:pPr>
            <a:r>
              <a:rPr lang="es-CL" sz="1400" b="1" dirty="0">
                <a:solidFill>
                  <a:srgbClr val="0070C0"/>
                </a:solidFill>
              </a:rPr>
              <a:t>(</a:t>
            </a:r>
            <a:r>
              <a:rPr lang="es-CL" sz="1400" dirty="0">
                <a:solidFill>
                  <a:srgbClr val="0070C0"/>
                </a:solidFill>
              </a:rPr>
              <a:t>Cantidad de </a:t>
            </a:r>
            <a:r>
              <a:rPr lang="es-CL" sz="1600" b="1" dirty="0">
                <a:solidFill>
                  <a:srgbClr val="FF0000"/>
                </a:solidFill>
              </a:rPr>
              <a:t>grupos</a:t>
            </a:r>
            <a:r>
              <a:rPr lang="es-CL" sz="1400" b="1" dirty="0">
                <a:solidFill>
                  <a:srgbClr val="0070C0"/>
                </a:solidFill>
              </a:rPr>
              <a:t>)</a:t>
            </a:r>
            <a:r>
              <a:rPr lang="es-CL" sz="1400" b="1" dirty="0"/>
              <a:t>                          </a:t>
            </a:r>
            <a:r>
              <a:rPr lang="es-CL" b="1" dirty="0">
                <a:solidFill>
                  <a:srgbClr val="FF0000"/>
                </a:solidFill>
              </a:rPr>
              <a:t>G</a:t>
            </a:r>
            <a:r>
              <a:rPr lang="es-CL" b="1" dirty="0">
                <a:solidFill>
                  <a:srgbClr val="0070C0"/>
                </a:solidFill>
              </a:rPr>
              <a:t>:</a:t>
            </a:r>
            <a:r>
              <a:rPr lang="es-CL" b="1" dirty="0"/>
              <a:t>  </a:t>
            </a:r>
            <a:r>
              <a:rPr lang="es-CL" b="1" u="sng" dirty="0">
                <a:solidFill>
                  <a:srgbClr val="FF0000"/>
                </a:solidFill>
              </a:rPr>
              <a:t>____</a:t>
            </a:r>
          </a:p>
          <a:p>
            <a:pPr algn="l">
              <a:spcBef>
                <a:spcPts val="0"/>
              </a:spcBef>
            </a:pPr>
            <a:r>
              <a:rPr lang="es-CL" sz="1400" b="1" dirty="0"/>
              <a:t>                         </a:t>
            </a:r>
            <a:endParaRPr lang="es-CL" sz="1400" dirty="0"/>
          </a:p>
          <a:p>
            <a:pPr algn="l">
              <a:spcBef>
                <a:spcPts val="0"/>
              </a:spcBef>
            </a:pPr>
            <a:r>
              <a:rPr lang="es-CL" sz="1400" b="1" dirty="0">
                <a:solidFill>
                  <a:srgbClr val="0070C0"/>
                </a:solidFill>
              </a:rPr>
              <a:t>(</a:t>
            </a:r>
            <a:r>
              <a:rPr lang="es-CL" sz="1400" dirty="0">
                <a:solidFill>
                  <a:srgbClr val="0070C0"/>
                </a:solidFill>
              </a:rPr>
              <a:t>Cantidad de </a:t>
            </a:r>
            <a:r>
              <a:rPr lang="es-CL" sz="1600" b="1" dirty="0">
                <a:solidFill>
                  <a:srgbClr val="FF0000"/>
                </a:solidFill>
              </a:rPr>
              <a:t>elementos</a:t>
            </a:r>
            <a:r>
              <a:rPr lang="es-CL" sz="1400" b="1" dirty="0"/>
              <a:t> </a:t>
            </a:r>
            <a:r>
              <a:rPr lang="es-CL" sz="1400" dirty="0">
                <a:solidFill>
                  <a:srgbClr val="0070C0"/>
                </a:solidFill>
              </a:rPr>
              <a:t>por grupo</a:t>
            </a:r>
            <a:r>
              <a:rPr lang="es-CL" sz="1400" b="1" dirty="0">
                <a:solidFill>
                  <a:srgbClr val="0070C0"/>
                </a:solidFill>
              </a:rPr>
              <a:t>)   </a:t>
            </a:r>
            <a:r>
              <a:rPr lang="es-CL" b="1" dirty="0">
                <a:solidFill>
                  <a:srgbClr val="FF0000"/>
                </a:solidFill>
              </a:rPr>
              <a:t>E</a:t>
            </a:r>
            <a:r>
              <a:rPr lang="es-CL" b="1" dirty="0">
                <a:solidFill>
                  <a:srgbClr val="0070C0"/>
                </a:solidFill>
              </a:rPr>
              <a:t>:</a:t>
            </a:r>
            <a:r>
              <a:rPr lang="es-CL" b="1" dirty="0"/>
              <a:t>  </a:t>
            </a:r>
            <a:r>
              <a:rPr lang="es-CL" b="1" u="sng" dirty="0">
                <a:solidFill>
                  <a:srgbClr val="FF0000"/>
                </a:solidFill>
              </a:rPr>
              <a:t>____</a:t>
            </a:r>
          </a:p>
          <a:p>
            <a:pPr algn="l">
              <a:spcBef>
                <a:spcPts val="0"/>
              </a:spcBef>
            </a:pPr>
            <a:r>
              <a:rPr lang="es-CL" sz="1400" b="1" dirty="0"/>
              <a:t>  </a:t>
            </a:r>
            <a:endParaRPr lang="es-CL" sz="1400" dirty="0"/>
          </a:p>
          <a:p>
            <a:pPr algn="l">
              <a:spcBef>
                <a:spcPts val="0"/>
              </a:spcBef>
            </a:pPr>
            <a:r>
              <a:rPr lang="es-CL" sz="1400" b="1" dirty="0">
                <a:solidFill>
                  <a:srgbClr val="0070C0"/>
                </a:solidFill>
              </a:rPr>
              <a:t>(</a:t>
            </a:r>
            <a:r>
              <a:rPr lang="es-CL" sz="1400" dirty="0">
                <a:solidFill>
                  <a:srgbClr val="0070C0"/>
                </a:solidFill>
              </a:rPr>
              <a:t>Cantidad</a:t>
            </a:r>
            <a:r>
              <a:rPr lang="es-CL" sz="1400" b="1" dirty="0">
                <a:solidFill>
                  <a:srgbClr val="0070C0"/>
                </a:solidFill>
              </a:rPr>
              <a:t> </a:t>
            </a:r>
            <a:r>
              <a:rPr lang="es-CL" sz="1600" b="1" dirty="0">
                <a:solidFill>
                  <a:srgbClr val="FF0000"/>
                </a:solidFill>
              </a:rPr>
              <a:t>total</a:t>
            </a:r>
            <a:r>
              <a:rPr lang="es-CL" sz="1400" b="1" dirty="0"/>
              <a:t> </a:t>
            </a:r>
            <a:r>
              <a:rPr lang="es-CL" sz="1400" dirty="0">
                <a:solidFill>
                  <a:srgbClr val="0070C0"/>
                </a:solidFill>
              </a:rPr>
              <a:t>de elementos</a:t>
            </a:r>
            <a:r>
              <a:rPr lang="es-CL" sz="1400" b="1" dirty="0">
                <a:solidFill>
                  <a:srgbClr val="0070C0"/>
                </a:solidFill>
              </a:rPr>
              <a:t>)              </a:t>
            </a:r>
            <a:r>
              <a:rPr lang="es-CL" b="1" dirty="0">
                <a:solidFill>
                  <a:srgbClr val="FF0000"/>
                </a:solidFill>
              </a:rPr>
              <a:t>T</a:t>
            </a:r>
            <a:r>
              <a:rPr lang="es-CL" b="1" dirty="0">
                <a:solidFill>
                  <a:srgbClr val="0070C0"/>
                </a:solidFill>
              </a:rPr>
              <a:t>:</a:t>
            </a:r>
            <a:r>
              <a:rPr lang="es-CL" b="1" dirty="0"/>
              <a:t>   </a:t>
            </a:r>
            <a:r>
              <a:rPr lang="es-CL" b="1" u="sng" dirty="0">
                <a:solidFill>
                  <a:srgbClr val="FF0000"/>
                </a:solidFill>
              </a:rPr>
              <a:t>____</a:t>
            </a:r>
            <a:r>
              <a:rPr lang="es-CL" b="1" u="sng" dirty="0"/>
              <a:t> </a:t>
            </a:r>
            <a:r>
              <a:rPr lang="es-CL" b="1" dirty="0"/>
              <a:t>        </a:t>
            </a:r>
            <a:endParaRPr lang="es-CL" sz="1600" b="1" dirty="0"/>
          </a:p>
          <a:p>
            <a:pPr algn="l">
              <a:spcBef>
                <a:spcPts val="0"/>
              </a:spcBef>
            </a:pPr>
            <a:endParaRPr lang="es-CL" sz="3200" dirty="0"/>
          </a:p>
          <a:p>
            <a:r>
              <a:rPr lang="es-CL" dirty="0"/>
              <a:t> </a:t>
            </a: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CDD2F164-3312-473C-8EA6-2EC6F482AAC4}"/>
              </a:ext>
            </a:extLst>
          </p:cNvPr>
          <p:cNvSpPr txBox="1">
            <a:spLocks/>
          </p:cNvSpPr>
          <p:nvPr/>
        </p:nvSpPr>
        <p:spPr>
          <a:xfrm>
            <a:off x="335360" y="3789040"/>
            <a:ext cx="4680520" cy="2952328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36576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CL" sz="1800" b="1" dirty="0"/>
              <a:t>Paso 3</a:t>
            </a:r>
            <a:endParaRPr lang="es-CL" sz="1800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CL" sz="1800" dirty="0"/>
              <a:t>Realiza la operación seleccionada:</a:t>
            </a:r>
          </a:p>
          <a:p>
            <a:pPr algn="l">
              <a:spcBef>
                <a:spcPts val="0"/>
              </a:spcBef>
            </a:pPr>
            <a:r>
              <a:rPr lang="es-CL" sz="2400" b="1" dirty="0"/>
              <a:t>    </a:t>
            </a:r>
          </a:p>
          <a:p>
            <a:pPr algn="l">
              <a:spcBef>
                <a:spcPts val="0"/>
              </a:spcBef>
            </a:pPr>
            <a:r>
              <a:rPr lang="es-CL" sz="2400" b="1" dirty="0">
                <a:solidFill>
                  <a:srgbClr val="0070C0"/>
                </a:solidFill>
              </a:rPr>
              <a:t>    36 : 3 =</a:t>
            </a:r>
          </a:p>
          <a:p>
            <a:pPr algn="l">
              <a:spcBef>
                <a:spcPts val="0"/>
              </a:spcBef>
            </a:pPr>
            <a:r>
              <a:rPr lang="es-CL" sz="2400" b="1" dirty="0"/>
              <a:t>  </a:t>
            </a:r>
            <a:endParaRPr lang="es-CL" sz="2400" b="1" u="sng" dirty="0">
              <a:solidFill>
                <a:srgbClr val="0070C0"/>
              </a:solidFill>
            </a:endParaRPr>
          </a:p>
          <a:p>
            <a:pPr algn="l">
              <a:spcBef>
                <a:spcPts val="0"/>
              </a:spcBef>
            </a:pPr>
            <a:r>
              <a:rPr lang="es-CL" sz="2400" b="1" dirty="0">
                <a:solidFill>
                  <a:srgbClr val="0070C0"/>
                </a:solidFill>
              </a:rPr>
              <a:t>    </a:t>
            </a:r>
          </a:p>
          <a:p>
            <a:pPr algn="l">
              <a:spcBef>
                <a:spcPts val="0"/>
              </a:spcBef>
            </a:pPr>
            <a:r>
              <a:rPr lang="es-CL" sz="2400" b="1" dirty="0">
                <a:solidFill>
                  <a:srgbClr val="0070C0"/>
                </a:solidFill>
              </a:rPr>
              <a:t> </a:t>
            </a:r>
            <a:endParaRPr lang="es-CL" sz="2400" b="1" u="sng" dirty="0">
              <a:solidFill>
                <a:srgbClr val="0070C0"/>
              </a:solidFill>
            </a:endParaRPr>
          </a:p>
          <a:p>
            <a:pPr algn="l">
              <a:spcBef>
                <a:spcPts val="0"/>
              </a:spcBef>
            </a:pPr>
            <a:r>
              <a:rPr lang="es-CL" sz="2400" b="1" dirty="0">
                <a:solidFill>
                  <a:srgbClr val="0070C0"/>
                </a:solidFill>
              </a:rPr>
              <a:t>      </a:t>
            </a:r>
          </a:p>
        </p:txBody>
      </p:sp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id="{10A2ABD3-7A76-490F-B558-868424786179}"/>
              </a:ext>
            </a:extLst>
          </p:cNvPr>
          <p:cNvSpPr txBox="1">
            <a:spLocks/>
          </p:cNvSpPr>
          <p:nvPr/>
        </p:nvSpPr>
        <p:spPr>
          <a:xfrm>
            <a:off x="5303912" y="4005064"/>
            <a:ext cx="4680520" cy="2736304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36576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s-CL" sz="1800" b="1" dirty="0"/>
              <a:t>Paso 4</a:t>
            </a:r>
            <a:endParaRPr lang="es-CL" sz="1800" dirty="0"/>
          </a:p>
          <a:p>
            <a:pPr algn="l">
              <a:spcBef>
                <a:spcPts val="0"/>
              </a:spcBef>
            </a:pPr>
            <a:r>
              <a:rPr lang="es-CL" sz="1800" dirty="0"/>
              <a:t>Responde la pregunta:</a:t>
            </a:r>
          </a:p>
          <a:p>
            <a:pPr algn="l">
              <a:spcBef>
                <a:spcPts val="0"/>
              </a:spcBef>
            </a:pPr>
            <a:endParaRPr lang="es-CL" sz="1800" dirty="0"/>
          </a:p>
          <a:p>
            <a:pPr algn="l">
              <a:spcBef>
                <a:spcPts val="0"/>
              </a:spcBef>
            </a:pPr>
            <a:r>
              <a:rPr lang="es-CL" sz="1800" dirty="0"/>
              <a:t> </a:t>
            </a:r>
          </a:p>
          <a:p>
            <a:pPr algn="l">
              <a:spcBef>
                <a:spcPts val="0"/>
              </a:spcBef>
            </a:pPr>
            <a:endParaRPr lang="es-CL" sz="1800" b="1" u="sng" dirty="0">
              <a:solidFill>
                <a:srgbClr val="0070C0"/>
              </a:solidFill>
            </a:endParaRPr>
          </a:p>
          <a:p>
            <a:r>
              <a:rPr lang="es-CL" b="1" dirty="0"/>
              <a:t> 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9E28DB43-E77E-4950-AB21-0505783979C5}"/>
              </a:ext>
            </a:extLst>
          </p:cNvPr>
          <p:cNvSpPr/>
          <p:nvPr/>
        </p:nvSpPr>
        <p:spPr>
          <a:xfrm>
            <a:off x="3719736" y="1988849"/>
            <a:ext cx="432048" cy="3535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626416DB-FDBE-4F0E-87E1-4DA1BAE8D1C3}"/>
              </a:ext>
            </a:extLst>
          </p:cNvPr>
          <p:cNvSpPr/>
          <p:nvPr/>
        </p:nvSpPr>
        <p:spPr>
          <a:xfrm>
            <a:off x="889168" y="2514473"/>
            <a:ext cx="288031" cy="3960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1F73DB35-6EF6-4CE4-9715-523870618C6C}"/>
              </a:ext>
            </a:extLst>
          </p:cNvPr>
          <p:cNvCxnSpPr>
            <a:cxnSpLocks/>
          </p:cNvCxnSpPr>
          <p:nvPr/>
        </p:nvCxnSpPr>
        <p:spPr>
          <a:xfrm>
            <a:off x="551384" y="3356992"/>
            <a:ext cx="41764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Tabla 25">
            <a:extLst>
              <a:ext uri="{FF2B5EF4-FFF2-40B4-BE49-F238E27FC236}">
                <a16:creationId xmlns:a16="http://schemas.microsoft.com/office/drawing/2014/main" id="{7F501825-0486-401D-AC58-708525D0FD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975657"/>
              </p:ext>
            </p:extLst>
          </p:nvPr>
        </p:nvGraphicFramePr>
        <p:xfrm>
          <a:off x="2639616" y="5790671"/>
          <a:ext cx="2304256" cy="457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6024">
                  <a:extLst>
                    <a:ext uri="{9D8B030D-6E8A-4147-A177-3AD203B41FA5}">
                      <a16:colId xmlns:a16="http://schemas.microsoft.com/office/drawing/2014/main" val="3970264159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4101269916"/>
                    </a:ext>
                  </a:extLst>
                </a:gridCol>
              </a:tblGrid>
              <a:tr h="338537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400" dirty="0"/>
                        <a:t>         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2445549"/>
                  </a:ext>
                </a:extLst>
              </a:tr>
            </a:tbl>
          </a:graphicData>
        </a:graphic>
      </p:graphicFrame>
      <p:sp>
        <p:nvSpPr>
          <p:cNvPr id="27" name="Abrir llave 26">
            <a:extLst>
              <a:ext uri="{FF2B5EF4-FFF2-40B4-BE49-F238E27FC236}">
                <a16:creationId xmlns:a16="http://schemas.microsoft.com/office/drawing/2014/main" id="{076C6216-2A3C-49DC-8DE3-290EF17EDC33}"/>
              </a:ext>
            </a:extLst>
          </p:cNvPr>
          <p:cNvSpPr/>
          <p:nvPr/>
        </p:nvSpPr>
        <p:spPr>
          <a:xfrm rot="16200000">
            <a:off x="2724767" y="6188020"/>
            <a:ext cx="45719" cy="216023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E6A7EE68-FAE2-4117-A7EA-E4907C9D573D}"/>
              </a:ext>
            </a:extLst>
          </p:cNvPr>
          <p:cNvSpPr/>
          <p:nvPr/>
        </p:nvSpPr>
        <p:spPr>
          <a:xfrm>
            <a:off x="2437339" y="6381014"/>
            <a:ext cx="620577" cy="379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44DBE5AD-CB4A-42F5-B458-1CD84ADCFCDF}"/>
              </a:ext>
            </a:extLst>
          </p:cNvPr>
          <p:cNvSpPr/>
          <p:nvPr/>
        </p:nvSpPr>
        <p:spPr>
          <a:xfrm>
            <a:off x="8832304" y="1916833"/>
            <a:ext cx="576064" cy="375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6F24FDDE-5D32-4AAB-8402-78983802D968}"/>
              </a:ext>
            </a:extLst>
          </p:cNvPr>
          <p:cNvSpPr/>
          <p:nvPr/>
        </p:nvSpPr>
        <p:spPr>
          <a:xfrm>
            <a:off x="8832304" y="2428914"/>
            <a:ext cx="576064" cy="34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859BB5BD-5048-4F05-9B2F-1FFA2776685E}"/>
              </a:ext>
            </a:extLst>
          </p:cNvPr>
          <p:cNvSpPr/>
          <p:nvPr/>
        </p:nvSpPr>
        <p:spPr>
          <a:xfrm>
            <a:off x="8893225" y="2910517"/>
            <a:ext cx="576064" cy="375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rgbClr val="0070C0"/>
                </a:solidFill>
              </a:rPr>
              <a:t>36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E46A3FFD-2744-47BC-8DFC-BE724A923C81}"/>
              </a:ext>
            </a:extLst>
          </p:cNvPr>
          <p:cNvSpPr/>
          <p:nvPr/>
        </p:nvSpPr>
        <p:spPr>
          <a:xfrm>
            <a:off x="1832247" y="4997937"/>
            <a:ext cx="231305" cy="375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4390A9FC-9C8D-4A0A-AADF-E4E9274CEFE6}"/>
              </a:ext>
            </a:extLst>
          </p:cNvPr>
          <p:cNvSpPr/>
          <p:nvPr/>
        </p:nvSpPr>
        <p:spPr>
          <a:xfrm rot="650522">
            <a:off x="3345109" y="4847191"/>
            <a:ext cx="1602325" cy="375279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2400" b="1" dirty="0">
              <a:solidFill>
                <a:srgbClr val="0070C0"/>
              </a:solidFill>
            </a:endParaRPr>
          </a:p>
          <a:p>
            <a:pPr algn="ctr"/>
            <a:r>
              <a:rPr lang="es-CL" sz="2400" b="1" dirty="0">
                <a:solidFill>
                  <a:srgbClr val="0070C0"/>
                </a:solidFill>
              </a:rPr>
              <a:t> </a:t>
            </a:r>
            <a:r>
              <a:rPr lang="es-CL" b="1" dirty="0">
                <a:solidFill>
                  <a:srgbClr val="0070C0"/>
                </a:solidFill>
              </a:rPr>
              <a:t>Agrupación</a:t>
            </a:r>
          </a:p>
          <a:p>
            <a:pPr algn="ctr"/>
            <a:endParaRPr lang="es-CL" sz="2400" b="1" dirty="0">
              <a:solidFill>
                <a:srgbClr val="0070C0"/>
              </a:solidFill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70F4B78B-3745-44EF-9EDE-399D77A63E18}"/>
              </a:ext>
            </a:extLst>
          </p:cNvPr>
          <p:cNvSpPr/>
          <p:nvPr/>
        </p:nvSpPr>
        <p:spPr>
          <a:xfrm>
            <a:off x="5287982" y="5060065"/>
            <a:ext cx="4659912" cy="745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 b="1" dirty="0">
              <a:solidFill>
                <a:srgbClr val="0070C0"/>
              </a:solidFill>
            </a:endParaRPr>
          </a:p>
          <a:p>
            <a:pPr algn="ctr"/>
            <a:endParaRPr lang="es-CL" sz="2400" b="1" u="sng" dirty="0">
              <a:solidFill>
                <a:srgbClr val="0070C0"/>
              </a:solidFill>
            </a:endParaRPr>
          </a:p>
          <a:p>
            <a:r>
              <a:rPr lang="es-CL" sz="2000" b="1" u="sng" dirty="0">
                <a:solidFill>
                  <a:srgbClr val="0070C0"/>
                </a:solidFill>
              </a:rPr>
              <a:t>Salieron a pasear 12 grupos.</a:t>
            </a:r>
          </a:p>
          <a:p>
            <a:pPr algn="ctr"/>
            <a:endParaRPr lang="es-CL" sz="3200" b="1" dirty="0">
              <a:solidFill>
                <a:srgbClr val="0070C0"/>
              </a:solidFill>
            </a:endParaRPr>
          </a:p>
          <a:p>
            <a:pPr algn="ctr"/>
            <a:endParaRPr lang="es-CL" sz="2400" b="1" dirty="0">
              <a:solidFill>
                <a:srgbClr val="0070C0"/>
              </a:solidFill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A56ECCC9-E1BA-4BF2-9228-6D855F76FE97}"/>
              </a:ext>
            </a:extLst>
          </p:cNvPr>
          <p:cNvSpPr/>
          <p:nvPr/>
        </p:nvSpPr>
        <p:spPr>
          <a:xfrm>
            <a:off x="1995718" y="4994541"/>
            <a:ext cx="296414" cy="375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A67DE36E-671A-4BA0-8689-AA8CA6FE8162}"/>
              </a:ext>
            </a:extLst>
          </p:cNvPr>
          <p:cNvSpPr/>
          <p:nvPr/>
        </p:nvSpPr>
        <p:spPr>
          <a:xfrm>
            <a:off x="418984" y="5303573"/>
            <a:ext cx="664819" cy="375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rgbClr val="0070C0"/>
                </a:solidFill>
              </a:rPr>
              <a:t>-</a:t>
            </a:r>
            <a:r>
              <a:rPr lang="es-CL" sz="2400" b="1" u="sng" dirty="0">
                <a:solidFill>
                  <a:srgbClr val="0070C0"/>
                </a:solidFill>
              </a:rPr>
              <a:t> 3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BF458757-C22D-4FC5-A347-0AC0C5C2E46B}"/>
              </a:ext>
            </a:extLst>
          </p:cNvPr>
          <p:cNvSpPr/>
          <p:nvPr/>
        </p:nvSpPr>
        <p:spPr>
          <a:xfrm>
            <a:off x="679967" y="5632721"/>
            <a:ext cx="296414" cy="375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DEBB8A75-5B45-48AA-9D4D-4C1F9B17E89C}"/>
              </a:ext>
            </a:extLst>
          </p:cNvPr>
          <p:cNvSpPr/>
          <p:nvPr/>
        </p:nvSpPr>
        <p:spPr>
          <a:xfrm>
            <a:off x="861530" y="5642704"/>
            <a:ext cx="296414" cy="375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107C884B-9210-4791-BA2C-4D8A5FD39BBE}"/>
              </a:ext>
            </a:extLst>
          </p:cNvPr>
          <p:cNvSpPr/>
          <p:nvPr/>
        </p:nvSpPr>
        <p:spPr>
          <a:xfrm>
            <a:off x="551383" y="5934041"/>
            <a:ext cx="664819" cy="375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rgbClr val="0070C0"/>
                </a:solidFill>
              </a:rPr>
              <a:t>-</a:t>
            </a:r>
            <a:r>
              <a:rPr lang="es-CL" sz="2400" b="1" u="sng" dirty="0">
                <a:solidFill>
                  <a:srgbClr val="0070C0"/>
                </a:solidFill>
              </a:rPr>
              <a:t>  6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B8C529AC-C99C-4A48-8818-9B90A014BB92}"/>
              </a:ext>
            </a:extLst>
          </p:cNvPr>
          <p:cNvSpPr/>
          <p:nvPr/>
        </p:nvSpPr>
        <p:spPr>
          <a:xfrm>
            <a:off x="880785" y="6273172"/>
            <a:ext cx="296414" cy="375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2" name="Es igual a 1">
            <a:extLst>
              <a:ext uri="{FF2B5EF4-FFF2-40B4-BE49-F238E27FC236}">
                <a16:creationId xmlns:a16="http://schemas.microsoft.com/office/drawing/2014/main" id="{1180B799-F940-476E-ABF6-457E72C6886A}"/>
              </a:ext>
            </a:extLst>
          </p:cNvPr>
          <p:cNvSpPr/>
          <p:nvPr/>
        </p:nvSpPr>
        <p:spPr>
          <a:xfrm rot="20012090">
            <a:off x="1044922" y="6517038"/>
            <a:ext cx="296414" cy="187640"/>
          </a:xfrm>
          <a:prstGeom prst="mathEqua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3" name="Flecha: hacia abajo 2">
            <a:extLst>
              <a:ext uri="{FF2B5EF4-FFF2-40B4-BE49-F238E27FC236}">
                <a16:creationId xmlns:a16="http://schemas.microsoft.com/office/drawing/2014/main" id="{1DEAB615-1FD5-4AE6-A146-BC161385B19F}"/>
              </a:ext>
            </a:extLst>
          </p:cNvPr>
          <p:cNvSpPr/>
          <p:nvPr/>
        </p:nvSpPr>
        <p:spPr>
          <a:xfrm flipH="1">
            <a:off x="976380" y="5329122"/>
            <a:ext cx="97665" cy="3391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3" name="Abrir llave 32">
            <a:extLst>
              <a:ext uri="{FF2B5EF4-FFF2-40B4-BE49-F238E27FC236}">
                <a16:creationId xmlns:a16="http://schemas.microsoft.com/office/drawing/2014/main" id="{0F64D113-9D9A-4ABC-AB5C-1ACA279D4355}"/>
              </a:ext>
            </a:extLst>
          </p:cNvPr>
          <p:cNvSpPr/>
          <p:nvPr/>
        </p:nvSpPr>
        <p:spPr>
          <a:xfrm rot="5400000">
            <a:off x="3756233" y="4540909"/>
            <a:ext cx="71020" cy="2304257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78C0E7EE-8A70-4745-8320-7E6FF5AC158C}"/>
              </a:ext>
            </a:extLst>
          </p:cNvPr>
          <p:cNvSpPr/>
          <p:nvPr/>
        </p:nvSpPr>
        <p:spPr>
          <a:xfrm>
            <a:off x="3481454" y="5297173"/>
            <a:ext cx="664819" cy="2511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rgbClr val="0070C0"/>
                </a:solidFill>
              </a:rPr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3864440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4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7" grpId="0" animBg="1"/>
      <p:bldP spid="30" grpId="0"/>
      <p:bldP spid="12" grpId="0"/>
      <p:bldP spid="13" grpId="0"/>
      <p:bldP spid="19" grpId="0"/>
      <p:bldP spid="21" grpId="0"/>
      <p:bldP spid="22" grpId="0" animBg="1"/>
      <p:bldP spid="23" grpId="0"/>
      <p:bldP spid="24" grpId="0"/>
      <p:bldP spid="28" grpId="0"/>
      <p:bldP spid="29" grpId="0"/>
      <p:bldP spid="31" grpId="0"/>
      <p:bldP spid="32" grpId="0"/>
      <p:bldP spid="2" grpId="0" animBg="1"/>
      <p:bldP spid="3" grpId="0" animBg="1"/>
      <p:bldP spid="33" grpId="0" animBg="1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E40F8C2-CCC9-4559-A0AE-FA812C2CB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867" y="1196752"/>
            <a:ext cx="4580266" cy="2062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0690F91A-2BE9-41B9-9899-495350ACD3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51584" y="5753270"/>
            <a:ext cx="7416824" cy="628058"/>
          </a:xfrm>
        </p:spPr>
        <p:txBody>
          <a:bodyPr rtlCol="0">
            <a:normAutofit/>
          </a:bodyPr>
          <a:lstStyle/>
          <a:p>
            <a:pPr rtl="0"/>
            <a:r>
              <a:rPr lang="es-ES" sz="2800" b="1" dirty="0">
                <a:solidFill>
                  <a:schemeClr val="accent4">
                    <a:lumMod val="50000"/>
                  </a:schemeClr>
                </a:solidFill>
              </a:rPr>
              <a:t>PROGRAMA DE INTEGRACIÓN ESCOLAR</a:t>
            </a:r>
          </a:p>
        </p:txBody>
      </p:sp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miguito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247122_TF03896101.potx" id="{54DDF90D-4D8C-4C0B-8E7A-27FE1D9E818D}" vid="{D83EF4BC-2653-47A8-9905-60BE1DC3223F}"/>
    </a:ext>
  </a:extLst>
</a:theme>
</file>

<file path=ppt/theme/theme2.xml><?xml version="1.0" encoding="utf-8"?>
<a:theme xmlns:a="http://schemas.openxmlformats.org/drawingml/2006/main" name="Tema de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A15C6C-6BB6-4DB6-B7D6-7F14EAB2CC5C}">
  <ds:schemaRefs>
    <ds:schemaRef ds:uri="http://purl.org/dc/elements/1.1/"/>
    <ds:schemaRef ds:uri="http://www.w3.org/XML/1998/namespace"/>
    <ds:schemaRef ds:uri="a4f35948-e619-41b3-aa29-22878b09cfd2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40262f94-9f35-4ac3-9a90-690165a166b7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educativa de niños en el patio de la escuela (álbum panorámico)</Template>
  <TotalTime>334</TotalTime>
  <Words>543</Words>
  <Application>Microsoft Office PowerPoint</Application>
  <PresentationFormat>Panorámica</PresentationFormat>
  <Paragraphs>131</Paragraphs>
  <Slides>7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Amiguitos 16x9</vt:lpstr>
      <vt:lpstr>Problemas de división</vt:lpstr>
      <vt:lpstr>Voy a prender a… Resolver problemas de división con 2 dígitos en el dividendo y uno en el divisor, a través de ejercicios de reparto y agrupación, utilizando los cuatro pasos.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Diseño del título</dc:title>
  <dc:creator>nadia</dc:creator>
  <cp:keywords/>
  <cp:lastModifiedBy>cinthiahernandez</cp:lastModifiedBy>
  <cp:revision>61</cp:revision>
  <dcterms:created xsi:type="dcterms:W3CDTF">2020-08-24T03:32:33Z</dcterms:created>
  <dcterms:modified xsi:type="dcterms:W3CDTF">2020-09-07T21:00:08Z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