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9" r:id="rId3"/>
    <p:sldId id="268" r:id="rId4"/>
    <p:sldId id="270" r:id="rId5"/>
    <p:sldId id="274" r:id="rId6"/>
    <p:sldId id="267" r:id="rId7"/>
    <p:sldId id="271" r:id="rId8"/>
    <p:sldId id="272" r:id="rId9"/>
    <p:sldId id="273" r:id="rId10"/>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300" y="84"/>
      </p:cViewPr>
      <p:guideLst/>
    </p:cSldViewPr>
  </p:slideViewPr>
  <p:notesTextViewPr>
    <p:cViewPr>
      <p:scale>
        <a:sx n="1" d="1"/>
        <a:sy n="1" d="1"/>
      </p:scale>
      <p:origin x="0" y="0"/>
    </p:cViewPr>
  </p:notesTextViewPr>
  <p:notesViewPr>
    <p:cSldViewPr snapToGrid="0">
      <p:cViewPr varScale="1">
        <p:scale>
          <a:sx n="88" d="100"/>
          <a:sy n="88" d="100"/>
        </p:scale>
        <p:origin x="247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874B7448-7A1A-4152-8C43-2B8EA0ACE980}" type="datetime1">
              <a:rPr lang="es-ES" smtClean="0"/>
              <a:t>24/10/2020</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s-ES" smtClean="0"/>
              <a:pPr algn="r" rtl="0"/>
              <a:t>‹Nº›</a:t>
            </a:fld>
            <a:endParaRPr lang="es-ES"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A84DBA3-0E8D-4848-B1FC-9E9CB5A609E4}" type="datetime1">
              <a:rPr lang="es-ES" noProof="0" smtClean="0"/>
              <a:pPr/>
              <a:t>24/10/2020</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935E2820-AFE1-45FA-949E-17BDB534E1DC}" type="slidenum">
              <a:rPr lang="es-ES" noProof="0" smtClean="0"/>
              <a:pPr/>
              <a:t>‹Nº›</a:t>
            </a:fld>
            <a:endParaRPr lang="es-ES" noProof="0"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935E2820-AFE1-45FA-949E-17BDB534E1DC}" type="slidenum">
              <a:rPr lang="es-ES" smtClean="0"/>
              <a:t>1</a:t>
            </a:fld>
            <a:endParaRPr lang="es-E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935E2820-AFE1-45FA-949E-17BDB534E1DC}" type="slidenum">
              <a:rPr lang="es-ES" smtClean="0"/>
              <a:pPr/>
              <a:t>6</a:t>
            </a:fld>
            <a:endParaRPr lang="es-ES" dirty="0"/>
          </a:p>
        </p:txBody>
      </p:sp>
    </p:spTree>
    <p:extLst>
      <p:ext uri="{BB962C8B-B14F-4D97-AF65-F5344CB8AC3E}">
        <p14:creationId xmlns:p14="http://schemas.microsoft.com/office/powerpoint/2010/main" val="1406524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5213" y="304800"/>
            <a:ext cx="7091361" cy="2793906"/>
          </a:xfrm>
        </p:spPr>
        <p:txBody>
          <a:bodyPr rtlCol="0" anchor="b">
            <a:normAutofit/>
          </a:bodyPr>
          <a:lstStyle>
            <a:lvl1pPr algn="l" rtl="0">
              <a:lnSpc>
                <a:spcPct val="80000"/>
              </a:lnSpc>
              <a:defRPr sz="60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s-ES" noProof="0"/>
              <a:t>Haga clic para modificar el estilo de subtítulo del patrón</a:t>
            </a:r>
            <a:endParaRPr lang="es-ES" noProof="0" dirty="0"/>
          </a:p>
        </p:txBody>
      </p:sp>
      <p:sp>
        <p:nvSpPr>
          <p:cNvPr id="8" name="Marcador de posición de fecha 7"/>
          <p:cNvSpPr>
            <a:spLocks noGrp="1"/>
          </p:cNvSpPr>
          <p:nvPr>
            <p:ph type="dt" sz="half" idx="10"/>
          </p:nvPr>
        </p:nvSpPr>
        <p:spPr/>
        <p:txBody>
          <a:bodyPr rtlCol="0"/>
          <a:lstStyle>
            <a:lvl1pPr>
              <a:defRPr/>
            </a:lvl1pPr>
          </a:lstStyle>
          <a:p>
            <a:fld id="{C32F3A23-5D3B-4EEB-8401-67C1E1C4E4FD}" type="datetime1">
              <a:rPr lang="es-ES" noProof="0" smtClean="0"/>
              <a:pPr/>
              <a:t>24/10/2020</a:t>
            </a:fld>
            <a:endParaRPr lang="es-ES" noProof="0" dirty="0"/>
          </a:p>
        </p:txBody>
      </p:sp>
      <p:sp>
        <p:nvSpPr>
          <p:cNvPr id="9" name="Marcador de posición de pie de página 8"/>
          <p:cNvSpPr>
            <a:spLocks noGrp="1"/>
          </p:cNvSpPr>
          <p:nvPr>
            <p:ph type="ftr" sz="quarter" idx="11"/>
          </p:nvPr>
        </p:nvSpPr>
        <p:spPr/>
        <p:txBody>
          <a:bodyPr rtlCol="0"/>
          <a:lstStyle/>
          <a:p>
            <a:pPr rtl="0"/>
            <a:endParaRPr lang="es-ES" noProof="0" dirty="0"/>
          </a:p>
        </p:txBody>
      </p:sp>
      <p:sp>
        <p:nvSpPr>
          <p:cNvPr id="10" name="Marcador de posición de número de diapositiva 9"/>
          <p:cNvSpPr>
            <a:spLocks noGrp="1"/>
          </p:cNvSpPr>
          <p:nvPr>
            <p:ph type="sldNum" sz="quarter" idx="12"/>
          </p:nvPr>
        </p:nvSpPr>
        <p:spPr/>
        <p:txBody>
          <a:bodyPr rtlCol="0"/>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8A9052A6-8551-477B-8111-1FB3EA9618C2}" type="datetime1">
              <a:rPr lang="es-ES" noProof="0" smtClean="0"/>
              <a:pPr/>
              <a:t>24/10/2020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865014" y="304801"/>
            <a:ext cx="1715800" cy="5410200"/>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2209800" y="304801"/>
            <a:ext cx="7502814" cy="5410200"/>
          </a:xfrm>
        </p:spPr>
        <p:txBody>
          <a:bodyPr vert="eaVert"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D2BECAFB-4914-413C-8EDD-C4819D72CDD6}" type="datetime1">
              <a:rPr lang="es-ES" noProof="0" smtClean="0"/>
              <a:pPr/>
              <a:t>24/10/2020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fld id="{6274BC01-8283-4412-A750-9470ADB35F66}" type="datetime1">
              <a:rPr lang="es-ES" noProof="0" smtClean="0"/>
              <a:pPr/>
              <a:t>24/10/2020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s-ES" noProof="0"/>
              <a:t>Editar los estilos de texto del patrón</a:t>
            </a:r>
          </a:p>
        </p:txBody>
      </p:sp>
      <p:sp>
        <p:nvSpPr>
          <p:cNvPr id="4" name="Marcador de posición de fecha 3"/>
          <p:cNvSpPr>
            <a:spLocks noGrp="1"/>
          </p:cNvSpPr>
          <p:nvPr>
            <p:ph type="dt" sz="half" idx="10"/>
          </p:nvPr>
        </p:nvSpPr>
        <p:spPr/>
        <p:txBody>
          <a:bodyPr rtlCol="0"/>
          <a:lstStyle>
            <a:lvl1pPr>
              <a:defRPr/>
            </a:lvl1pPr>
          </a:lstStyle>
          <a:p>
            <a:fld id="{AFF2D004-E54C-407F-AA91-4A221359DF90}" type="datetime1">
              <a:rPr lang="es-ES" noProof="0" smtClean="0"/>
              <a:pPr/>
              <a:t>24/10/2020</a:t>
            </a:fld>
            <a:endParaRPr lang="es-ES" noProof="0"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22082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7008813" y="1600200"/>
            <a:ext cx="4572000" cy="411480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lvl1pPr>
              <a:defRPr/>
            </a:lvl1pPr>
          </a:lstStyle>
          <a:p>
            <a:fld id="{BDBBCA44-E97A-4819-ABB4-139F749845ED}" type="datetime1">
              <a:rPr lang="es-ES" noProof="0" smtClean="0"/>
              <a:pPr/>
              <a:t>24/10/2020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4" name="Marcador de posición de contenido 3"/>
          <p:cNvSpPr>
            <a:spLocks noGrp="1"/>
          </p:cNvSpPr>
          <p:nvPr>
            <p:ph sz="half" idx="2"/>
          </p:nvPr>
        </p:nvSpPr>
        <p:spPr>
          <a:xfrm>
            <a:off x="22082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Editar los estilos de texto del patrón</a:t>
            </a:r>
          </a:p>
        </p:txBody>
      </p:sp>
      <p:sp>
        <p:nvSpPr>
          <p:cNvPr id="6" name="Marcador de posición de contenido 5"/>
          <p:cNvSpPr>
            <a:spLocks noGrp="1"/>
          </p:cNvSpPr>
          <p:nvPr>
            <p:ph sz="quarter" idx="4"/>
          </p:nvPr>
        </p:nvSpPr>
        <p:spPr>
          <a:xfrm>
            <a:off x="7008813" y="2505075"/>
            <a:ext cx="4572000" cy="3337560"/>
          </a:xfrm>
        </p:spPr>
        <p:txBody>
          <a:bodyPr rtlCol="0"/>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lvl1pPr>
              <a:defRPr/>
            </a:lvl1pPr>
          </a:lstStyle>
          <a:p>
            <a:fld id="{A0F8CC6E-A133-489E-9766-03A4B67A1467}" type="datetime1">
              <a:rPr lang="es-ES" noProof="0" smtClean="0"/>
              <a:pPr/>
              <a:t>24/10/2020</a:t>
            </a:fld>
            <a:endParaRPr lang="es-ES" noProof="0"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defRPr/>
            </a:lvl1pPr>
          </a:lstStyle>
          <a:p>
            <a:fld id="{D0E08610-5182-441B-90C7-6A4A9A84C431}" type="datetime1">
              <a:rPr lang="es-ES" noProof="0" smtClean="0"/>
              <a:pPr/>
              <a:t>24/10/2020</a:t>
            </a:fld>
            <a:endParaRPr lang="es-ES" noProof="0"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defRPr/>
            </a:lvl1pPr>
          </a:lstStyle>
          <a:p>
            <a:fld id="{9361E41A-78BD-485B-9134-D3B10F21247A}" type="datetime1">
              <a:rPr lang="es-ES" noProof="0" smtClean="0"/>
              <a:pPr/>
              <a:t>24/10/2020</a:t>
            </a:fld>
            <a:endParaRPr lang="es-ES" noProof="0"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Editar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CF40D475-64E7-4F7A-9EEE-3B47B54E1071}" type="datetime1">
              <a:rPr lang="es-ES" noProof="0" smtClean="0"/>
              <a:pPr/>
              <a:t>24/10/2020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es-ES" noProof="0"/>
              <a:t>Haga clic para modificar el estilo de título del patrón</a:t>
            </a:r>
            <a:endParaRPr lang="es-ES" noProof="0" dirty="0"/>
          </a:p>
        </p:txBody>
      </p:sp>
      <p:sp>
        <p:nvSpPr>
          <p:cNvPr id="8" name="Rectángulo redondeado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Editar los estilos de texto del patrón</a:t>
            </a:r>
          </a:p>
        </p:txBody>
      </p:sp>
      <p:sp>
        <p:nvSpPr>
          <p:cNvPr id="5" name="Marcador de posición de fecha 4"/>
          <p:cNvSpPr>
            <a:spLocks noGrp="1"/>
          </p:cNvSpPr>
          <p:nvPr>
            <p:ph type="dt" sz="half" idx="10"/>
          </p:nvPr>
        </p:nvSpPr>
        <p:spPr/>
        <p:txBody>
          <a:bodyPr rtlCol="0"/>
          <a:lstStyle>
            <a:lvl1pPr>
              <a:defRPr/>
            </a:lvl1pPr>
          </a:lstStyle>
          <a:p>
            <a:fld id="{F2F2E6CD-E62C-485A-AEE5-F467C10A2B50}" type="datetime1">
              <a:rPr lang="es-ES" noProof="0" smtClean="0"/>
              <a:pPr/>
              <a:t>24/10/2020</a:t>
            </a:fld>
            <a:endParaRPr lang="es-ES" noProof="0"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rtl="0"/>
            <a:fld id="{8FDBFFB2-86D9-4B8F-A59A-553A60B94BBE}" type="slidenum">
              <a:rPr lang="es-ES" noProof="0" smtClean="0"/>
              <a:t>‹Nº›</a:t>
            </a:fld>
            <a:endParaRPr lang="es-ES" noProof="0"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47B18C25-07DC-4FD2-9915-FADBCF041A6E}" type="datetime1">
              <a:rPr lang="es-ES" noProof="0" smtClean="0"/>
              <a:pPr/>
              <a:t>24/10/2020</a:t>
            </a:fld>
            <a:endParaRPr lang="es-ES" noProof="0" dirty="0"/>
          </a:p>
        </p:txBody>
      </p:sp>
      <p:sp>
        <p:nvSpPr>
          <p:cNvPr id="5" name="Marcador de posición de pie de página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s-ES" noProof="0" smtClean="0"/>
              <a:pPr rtl="0"/>
              <a:t>‹Nº›</a:t>
            </a:fld>
            <a:endParaRPr lang="es-ES" noProof="0"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tmp"/></Relationships>
</file>

<file path=ppt/slides/_rels/slide6.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D747CFC-D988-47D9-87BD-A6089E4D6A48}"/>
              </a:ext>
            </a:extLst>
          </p:cNvPr>
          <p:cNvSpPr/>
          <p:nvPr/>
        </p:nvSpPr>
        <p:spPr>
          <a:xfrm>
            <a:off x="1199456" y="397402"/>
            <a:ext cx="2471936" cy="517065"/>
          </a:xfrm>
          <a:prstGeom prst="rect">
            <a:avLst/>
          </a:prstGeom>
        </p:spPr>
        <p:txBody>
          <a:bodyPr wrap="square">
            <a:spAutoFit/>
          </a:bodyPr>
          <a:lstStyle/>
          <a:p>
            <a:pPr>
              <a:lnSpc>
                <a:spcPct val="115000"/>
              </a:lnSpc>
              <a:spcAft>
                <a:spcPts val="0"/>
              </a:spcAft>
              <a:tabLst>
                <a:tab pos="2700020" algn="ctr"/>
                <a:tab pos="5400040" algn="r"/>
              </a:tabLst>
            </a:pPr>
            <a:r>
              <a:rPr lang="es-MX" sz="800" b="1" dirty="0">
                <a:latin typeface="Arial" panose="020B0604020202020204" pitchFamily="34" charset="0"/>
                <a:ea typeface="Calibri" panose="020F0502020204030204" pitchFamily="34" charset="0"/>
                <a:cs typeface="Times New Roman" panose="02020603050405020304" pitchFamily="18" charset="0"/>
              </a:rPr>
              <a:t>Colegio República Argentina</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2700020" algn="ctr"/>
                <a:tab pos="5400040" algn="r"/>
              </a:tabLst>
            </a:pPr>
            <a:r>
              <a:rPr lang="es-ES" sz="800" b="1" dirty="0">
                <a:latin typeface="Arial" panose="020B0604020202020204" pitchFamily="34" charset="0"/>
                <a:ea typeface="Calibri" panose="020F0502020204030204" pitchFamily="34" charset="0"/>
                <a:cs typeface="Times New Roman" panose="02020603050405020304" pitchFamily="18" charset="0"/>
              </a:rPr>
              <a:t>O’Carrol  # 850-   Fono 72- 2230332</a:t>
            </a:r>
            <a:endParaRPr lang="es-CL"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ES" sz="800" b="1" dirty="0">
                <a:latin typeface="Arial" panose="020B0604020202020204" pitchFamily="34" charset="0"/>
                <a:ea typeface="Calibri" panose="020F0502020204030204" pitchFamily="34" charset="0"/>
                <a:cs typeface="Times New Roman" panose="02020603050405020304" pitchFamily="18" charset="0"/>
              </a:rPr>
              <a:t>Rancagua                                                   </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Descripción: Resultado de imagen para insignia colegio republica argentina rancagua">
            <a:extLst>
              <a:ext uri="{FF2B5EF4-FFF2-40B4-BE49-F238E27FC236}">
                <a16:creationId xmlns:a16="http://schemas.microsoft.com/office/drawing/2014/main" id="{E097CBE8-5C18-43FC-8E69-F6D6A774FC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0232" y="274637"/>
            <a:ext cx="609224" cy="706091"/>
          </a:xfrm>
          <a:prstGeom prst="rect">
            <a:avLst/>
          </a:prstGeom>
          <a:noFill/>
        </p:spPr>
      </p:pic>
      <p:sp>
        <p:nvSpPr>
          <p:cNvPr id="6" name="Subtítulo 2">
            <a:extLst>
              <a:ext uri="{FF2B5EF4-FFF2-40B4-BE49-F238E27FC236}">
                <a16:creationId xmlns:a16="http://schemas.microsoft.com/office/drawing/2014/main" id="{F9DE0CBB-A2B9-46A2-B063-D43B4917E7D7}"/>
              </a:ext>
            </a:extLst>
          </p:cNvPr>
          <p:cNvSpPr txBox="1">
            <a:spLocks/>
          </p:cNvSpPr>
          <p:nvPr/>
        </p:nvSpPr>
        <p:spPr>
          <a:xfrm>
            <a:off x="1953410" y="4485861"/>
            <a:ext cx="4142590" cy="791817"/>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0"/>
              </a:spcBef>
              <a:buSzPct val="80000"/>
              <a:buFont typeface="Wingdings" panose="05000000000000000000" pitchFamily="2" charset="2"/>
              <a:buNone/>
              <a:defRPr sz="2400" kern="1200">
                <a:solidFill>
                  <a:schemeClr val="accent2"/>
                </a:solidFill>
                <a:latin typeface="+mn-lt"/>
                <a:ea typeface="+mn-ea"/>
                <a:cs typeface="+mn-cs"/>
              </a:defRPr>
            </a:lvl1pPr>
            <a:lvl2pPr marL="457200" indent="0" algn="ctr" defTabSz="914400" rtl="0" eaLnBrk="1" latinLnBrk="0" hangingPunct="1">
              <a:lnSpc>
                <a:spcPct val="90000"/>
              </a:lnSpc>
              <a:spcBef>
                <a:spcPts val="1000"/>
              </a:spcBef>
              <a:buSzPct val="80000"/>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SzPct val="80000"/>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9pPr>
          </a:lstStyle>
          <a:p>
            <a:pPr algn="ctr"/>
            <a:r>
              <a:rPr lang="es-ES" sz="1800" b="1" dirty="0"/>
              <a:t>Cuartos Básicos </a:t>
            </a:r>
          </a:p>
          <a:p>
            <a:pPr algn="ctr"/>
            <a:r>
              <a:rPr lang="es-ES" sz="1800" b="1" dirty="0"/>
              <a:t>Semana 31 y 32</a:t>
            </a:r>
          </a:p>
          <a:p>
            <a:pPr algn="ctr"/>
            <a:r>
              <a:rPr lang="es-ES" sz="1800" b="1" dirty="0"/>
              <a:t>Programa de Integración escolar </a:t>
            </a:r>
          </a:p>
        </p:txBody>
      </p:sp>
      <p:sp>
        <p:nvSpPr>
          <p:cNvPr id="10" name="Título 9">
            <a:extLst>
              <a:ext uri="{FF2B5EF4-FFF2-40B4-BE49-F238E27FC236}">
                <a16:creationId xmlns:a16="http://schemas.microsoft.com/office/drawing/2014/main" id="{3056BF3F-38A8-4794-AC7D-413DE47F8E42}"/>
              </a:ext>
            </a:extLst>
          </p:cNvPr>
          <p:cNvSpPr>
            <a:spLocks noGrp="1"/>
          </p:cNvSpPr>
          <p:nvPr>
            <p:ph type="ctrTitle"/>
          </p:nvPr>
        </p:nvSpPr>
        <p:spPr>
          <a:xfrm>
            <a:off x="1065213" y="1536907"/>
            <a:ext cx="7091361" cy="2793906"/>
          </a:xfrm>
        </p:spPr>
        <p:txBody>
          <a:bodyPr>
            <a:normAutofit fontScale="90000"/>
          </a:bodyPr>
          <a:lstStyle/>
          <a:p>
            <a:r>
              <a:rPr lang="es-CL" dirty="0"/>
              <a:t>Medición y transformaciones isométricas (traslación)</a:t>
            </a: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9212CC57-CAB9-4C3C-92F6-A82B7DB24045}"/>
              </a:ext>
            </a:extLst>
          </p:cNvPr>
          <p:cNvSpPr>
            <a:spLocks noGrp="1"/>
          </p:cNvSpPr>
          <p:nvPr>
            <p:ph type="title"/>
          </p:nvPr>
        </p:nvSpPr>
        <p:spPr>
          <a:xfrm>
            <a:off x="856491" y="832168"/>
            <a:ext cx="9372600" cy="804863"/>
          </a:xfrm>
        </p:spPr>
        <p:txBody>
          <a:bodyPr>
            <a:normAutofit/>
          </a:bodyPr>
          <a:lstStyle/>
          <a:p>
            <a:r>
              <a:rPr lang="es-CL" sz="3600" b="1" dirty="0"/>
              <a:t>El milímetro</a:t>
            </a:r>
          </a:p>
        </p:txBody>
      </p:sp>
      <p:pic>
        <p:nvPicPr>
          <p:cNvPr id="12" name="Imagen 11">
            <a:extLst>
              <a:ext uri="{FF2B5EF4-FFF2-40B4-BE49-F238E27FC236}">
                <a16:creationId xmlns:a16="http://schemas.microsoft.com/office/drawing/2014/main" id="{7E93238C-6CD9-4CD0-94B1-385A934A1A6C}"/>
              </a:ext>
            </a:extLst>
          </p:cNvPr>
          <p:cNvPicPr>
            <a:picLocks noChangeAspect="1"/>
          </p:cNvPicPr>
          <p:nvPr/>
        </p:nvPicPr>
        <p:blipFill>
          <a:blip r:embed="rId2"/>
          <a:stretch>
            <a:fillRect/>
          </a:stretch>
        </p:blipFill>
        <p:spPr>
          <a:xfrm>
            <a:off x="2869302" y="4850502"/>
            <a:ext cx="4025211" cy="1507237"/>
          </a:xfrm>
          <a:prstGeom prst="rect">
            <a:avLst/>
          </a:prstGeom>
          <a:ln>
            <a:noFill/>
          </a:ln>
          <a:effectLst>
            <a:outerShdw blurRad="292100" dist="139700" dir="2700000" algn="tl" rotWithShape="0">
              <a:srgbClr val="333333">
                <a:alpha val="65000"/>
              </a:srgbClr>
            </a:outerShdw>
          </a:effectLst>
        </p:spPr>
      </p:pic>
      <p:sp>
        <p:nvSpPr>
          <p:cNvPr id="4" name="Marcador de contenido 3">
            <a:extLst>
              <a:ext uri="{FF2B5EF4-FFF2-40B4-BE49-F238E27FC236}">
                <a16:creationId xmlns:a16="http://schemas.microsoft.com/office/drawing/2014/main" id="{9E1F006D-642F-4A80-8246-C6E4D8801B76}"/>
              </a:ext>
            </a:extLst>
          </p:cNvPr>
          <p:cNvSpPr>
            <a:spLocks noGrp="1"/>
          </p:cNvSpPr>
          <p:nvPr>
            <p:ph idx="1"/>
          </p:nvPr>
        </p:nvSpPr>
        <p:spPr>
          <a:xfrm>
            <a:off x="856491" y="1718008"/>
            <a:ext cx="6114152" cy="3038062"/>
          </a:xfrm>
        </p:spPr>
        <p:txBody>
          <a:bodyPr>
            <a:normAutofit/>
          </a:bodyPr>
          <a:lstStyle/>
          <a:p>
            <a:r>
              <a:rPr lang="es-CL" sz="2400" dirty="0"/>
              <a:t>El milímetro es una unidad de longitud.</a:t>
            </a:r>
          </a:p>
          <a:p>
            <a:r>
              <a:rPr lang="es-CL" sz="2400" dirty="0"/>
              <a:t>1 </a:t>
            </a:r>
            <a:r>
              <a:rPr lang="es-CL" sz="2400" b="1" dirty="0"/>
              <a:t>milímetro</a:t>
            </a:r>
            <a:r>
              <a:rPr lang="es-CL" sz="2400" dirty="0"/>
              <a:t> (mm) es una milésima de un metro. </a:t>
            </a:r>
          </a:p>
          <a:p>
            <a:r>
              <a:rPr lang="es-CL" sz="2400" dirty="0"/>
              <a:t>El </a:t>
            </a:r>
            <a:r>
              <a:rPr lang="es-CL" sz="2400" b="1" dirty="0"/>
              <a:t>milímetro</a:t>
            </a:r>
            <a:r>
              <a:rPr lang="es-CL" sz="2400" dirty="0"/>
              <a:t> se utiliza </a:t>
            </a:r>
            <a:r>
              <a:rPr lang="es-CL" sz="2400" b="1" dirty="0"/>
              <a:t>para medir</a:t>
            </a:r>
            <a:r>
              <a:rPr lang="es-CL" sz="2400" dirty="0"/>
              <a:t> objetos o distancias relativamente pequeñas.</a:t>
            </a:r>
          </a:p>
        </p:txBody>
      </p:sp>
      <p:sp>
        <p:nvSpPr>
          <p:cNvPr id="11" name="Bocadillo: rectángulo con esquinas redondeadas 10">
            <a:extLst>
              <a:ext uri="{FF2B5EF4-FFF2-40B4-BE49-F238E27FC236}">
                <a16:creationId xmlns:a16="http://schemas.microsoft.com/office/drawing/2014/main" id="{9A1BED54-84C0-436A-89A1-B4471A0C0580}"/>
              </a:ext>
            </a:extLst>
          </p:cNvPr>
          <p:cNvSpPr/>
          <p:nvPr/>
        </p:nvSpPr>
        <p:spPr>
          <a:xfrm>
            <a:off x="1746316" y="4253947"/>
            <a:ext cx="1139687" cy="490332"/>
          </a:xfrm>
          <a:prstGeom prst="wedgeRoundRectCallout">
            <a:avLst>
              <a:gd name="adj1" fmla="val 51260"/>
              <a:gd name="adj2" fmla="val 89411"/>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a:solidFill>
                  <a:srgbClr val="0070C0"/>
                </a:solidFill>
              </a:rPr>
              <a:t>1 mm</a:t>
            </a:r>
          </a:p>
        </p:txBody>
      </p:sp>
      <p:pic>
        <p:nvPicPr>
          <p:cNvPr id="13" name="Imagen 12">
            <a:extLst>
              <a:ext uri="{FF2B5EF4-FFF2-40B4-BE49-F238E27FC236}">
                <a16:creationId xmlns:a16="http://schemas.microsoft.com/office/drawing/2014/main" id="{B29C2D44-6D40-4BF8-A051-2C25E0C4E5B0}"/>
              </a:ext>
            </a:extLst>
          </p:cNvPr>
          <p:cNvPicPr>
            <a:picLocks noChangeAspect="1"/>
          </p:cNvPicPr>
          <p:nvPr/>
        </p:nvPicPr>
        <p:blipFill>
          <a:blip r:embed="rId3"/>
          <a:stretch>
            <a:fillRect/>
          </a:stretch>
        </p:blipFill>
        <p:spPr>
          <a:xfrm>
            <a:off x="7852812" y="1367805"/>
            <a:ext cx="3482697" cy="348269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CuadroTexto 1">
            <a:extLst>
              <a:ext uri="{FF2B5EF4-FFF2-40B4-BE49-F238E27FC236}">
                <a16:creationId xmlns:a16="http://schemas.microsoft.com/office/drawing/2014/main" id="{60A44C04-4883-4F2B-AD52-B9F142A9F3AA}"/>
              </a:ext>
            </a:extLst>
          </p:cNvPr>
          <p:cNvSpPr txBox="1"/>
          <p:nvPr/>
        </p:nvSpPr>
        <p:spPr>
          <a:xfrm rot="20532118">
            <a:off x="-42677" y="274950"/>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412736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F4A9E18-A4AB-4AFA-B5B6-0E3385DB24BB}"/>
              </a:ext>
            </a:extLst>
          </p:cNvPr>
          <p:cNvSpPr>
            <a:spLocks noGrp="1"/>
          </p:cNvSpPr>
          <p:nvPr>
            <p:ph type="title"/>
          </p:nvPr>
        </p:nvSpPr>
        <p:spPr>
          <a:xfrm>
            <a:off x="1581978" y="634931"/>
            <a:ext cx="9372600" cy="838199"/>
          </a:xfrm>
        </p:spPr>
        <p:txBody>
          <a:bodyPr>
            <a:normAutofit/>
          </a:bodyPr>
          <a:lstStyle/>
          <a:p>
            <a:r>
              <a:rPr lang="es-CL" sz="4000" b="1" dirty="0"/>
              <a:t>El centímetro </a:t>
            </a:r>
          </a:p>
        </p:txBody>
      </p:sp>
      <p:sp>
        <p:nvSpPr>
          <p:cNvPr id="5" name="Marcador de contenido 4">
            <a:extLst>
              <a:ext uri="{FF2B5EF4-FFF2-40B4-BE49-F238E27FC236}">
                <a16:creationId xmlns:a16="http://schemas.microsoft.com/office/drawing/2014/main" id="{B5FB5CAC-BA33-4A45-8684-38914B4DB580}"/>
              </a:ext>
            </a:extLst>
          </p:cNvPr>
          <p:cNvSpPr>
            <a:spLocks noGrp="1"/>
          </p:cNvSpPr>
          <p:nvPr>
            <p:ph idx="1"/>
          </p:nvPr>
        </p:nvSpPr>
        <p:spPr>
          <a:xfrm>
            <a:off x="1409700" y="1587479"/>
            <a:ext cx="5393635" cy="3525078"/>
          </a:xfrm>
        </p:spPr>
        <p:txBody>
          <a:bodyPr/>
          <a:lstStyle/>
          <a:p>
            <a:r>
              <a:rPr lang="es-CL" dirty="0"/>
              <a:t>El centímetro es una unidad de longitud.</a:t>
            </a:r>
          </a:p>
          <a:p>
            <a:r>
              <a:rPr lang="es-CL" b="1" dirty="0"/>
              <a:t>1 centímetro </a:t>
            </a:r>
            <a:r>
              <a:rPr lang="es-CL" dirty="0"/>
              <a:t>es una centésima parte de un metro. </a:t>
            </a:r>
          </a:p>
          <a:p>
            <a:r>
              <a:rPr lang="es-CL" dirty="0"/>
              <a:t>El </a:t>
            </a:r>
            <a:r>
              <a:rPr lang="es-CL" b="1" dirty="0"/>
              <a:t>centímetro</a:t>
            </a:r>
            <a:r>
              <a:rPr lang="es-CL" dirty="0"/>
              <a:t> permite expresar la distancia que existe entre dos puntos. </a:t>
            </a:r>
          </a:p>
        </p:txBody>
      </p:sp>
      <p:pic>
        <p:nvPicPr>
          <p:cNvPr id="6" name="Imagen 5">
            <a:extLst>
              <a:ext uri="{FF2B5EF4-FFF2-40B4-BE49-F238E27FC236}">
                <a16:creationId xmlns:a16="http://schemas.microsoft.com/office/drawing/2014/main" id="{45F56AB0-E781-4C0A-B70D-C99F2F0ABC85}"/>
              </a:ext>
            </a:extLst>
          </p:cNvPr>
          <p:cNvPicPr>
            <a:picLocks noChangeAspect="1"/>
          </p:cNvPicPr>
          <p:nvPr/>
        </p:nvPicPr>
        <p:blipFill>
          <a:blip r:embed="rId2"/>
          <a:stretch>
            <a:fillRect/>
          </a:stretch>
        </p:blipFill>
        <p:spPr>
          <a:xfrm>
            <a:off x="3160231" y="4732375"/>
            <a:ext cx="4473023" cy="1904481"/>
          </a:xfrm>
          <a:prstGeom prst="rect">
            <a:avLst/>
          </a:prstGeom>
        </p:spPr>
      </p:pic>
      <p:sp>
        <p:nvSpPr>
          <p:cNvPr id="7" name="Bocadillo: rectángulo con esquinas redondeadas 6">
            <a:extLst>
              <a:ext uri="{FF2B5EF4-FFF2-40B4-BE49-F238E27FC236}">
                <a16:creationId xmlns:a16="http://schemas.microsoft.com/office/drawing/2014/main" id="{D3125502-0772-45DD-99E7-61AF982942C3}"/>
              </a:ext>
            </a:extLst>
          </p:cNvPr>
          <p:cNvSpPr/>
          <p:nvPr/>
        </p:nvSpPr>
        <p:spPr>
          <a:xfrm>
            <a:off x="1686133" y="4427365"/>
            <a:ext cx="1258957" cy="515696"/>
          </a:xfrm>
          <a:prstGeom prst="wedgeRoundRectCallout">
            <a:avLst>
              <a:gd name="adj1" fmla="val 76008"/>
              <a:gd name="adj2" fmla="val 35998"/>
              <a:gd name="adj3" fmla="val 16667"/>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solidFill>
                  <a:srgbClr val="0070C0"/>
                </a:solidFill>
              </a:rPr>
              <a:t>1 cm</a:t>
            </a:r>
          </a:p>
        </p:txBody>
      </p:sp>
      <p:pic>
        <p:nvPicPr>
          <p:cNvPr id="8" name="Imagen 7">
            <a:extLst>
              <a:ext uri="{FF2B5EF4-FFF2-40B4-BE49-F238E27FC236}">
                <a16:creationId xmlns:a16="http://schemas.microsoft.com/office/drawing/2014/main" id="{B437D688-F6A8-446B-BD90-05F9D6DB3DBD}"/>
              </a:ext>
            </a:extLst>
          </p:cNvPr>
          <p:cNvPicPr>
            <a:picLocks noChangeAspect="1"/>
          </p:cNvPicPr>
          <p:nvPr/>
        </p:nvPicPr>
        <p:blipFill>
          <a:blip r:embed="rId3"/>
          <a:stretch>
            <a:fillRect/>
          </a:stretch>
        </p:blipFill>
        <p:spPr>
          <a:xfrm>
            <a:off x="7633254" y="1884554"/>
            <a:ext cx="4134676" cy="204393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9" name="12 Rectángulo">
            <a:extLst>
              <a:ext uri="{FF2B5EF4-FFF2-40B4-BE49-F238E27FC236}">
                <a16:creationId xmlns:a16="http://schemas.microsoft.com/office/drawing/2014/main" id="{4FFB7222-62D0-4071-98D7-9543DE7E3AF3}"/>
              </a:ext>
            </a:extLst>
          </p:cNvPr>
          <p:cNvSpPr/>
          <p:nvPr/>
        </p:nvSpPr>
        <p:spPr>
          <a:xfrm>
            <a:off x="1470990" y="3545602"/>
            <a:ext cx="7103167" cy="461665"/>
          </a:xfrm>
          <a:prstGeom prst="rect">
            <a:avLst/>
          </a:prstGeom>
          <a:noFill/>
        </p:spPr>
        <p:txBody>
          <a:bodyPr wrap="square">
            <a:spAutoFit/>
          </a:bodyPr>
          <a:lstStyle/>
          <a:p>
            <a:pPr fontAlgn="auto">
              <a:spcBef>
                <a:spcPts val="0"/>
              </a:spcBef>
              <a:spcAft>
                <a:spcPts val="0"/>
              </a:spcAft>
              <a:defRPr/>
            </a:pPr>
            <a:r>
              <a:rPr lang="es-ES" sz="2400" dirty="0">
                <a:solidFill>
                  <a:srgbClr val="0070C0"/>
                </a:solidFill>
              </a:rPr>
              <a:t>1 centímetro es equivalente a </a:t>
            </a:r>
            <a:r>
              <a:rPr lang="es-ES" sz="2400">
                <a:solidFill>
                  <a:srgbClr val="0070C0"/>
                </a:solidFill>
              </a:rPr>
              <a:t>10 milímetros.</a:t>
            </a:r>
            <a:endParaRPr lang="es-ES" sz="2400" dirty="0">
              <a:solidFill>
                <a:srgbClr val="0070C0"/>
              </a:solidFill>
            </a:endParaRPr>
          </a:p>
        </p:txBody>
      </p:sp>
      <p:sp>
        <p:nvSpPr>
          <p:cNvPr id="10" name="CuadroTexto 9">
            <a:extLst>
              <a:ext uri="{FF2B5EF4-FFF2-40B4-BE49-F238E27FC236}">
                <a16:creationId xmlns:a16="http://schemas.microsoft.com/office/drawing/2014/main" id="{6C246F30-5C8F-42E7-988C-5578B9F0A076}"/>
              </a:ext>
            </a:extLst>
          </p:cNvPr>
          <p:cNvSpPr txBox="1"/>
          <p:nvPr/>
        </p:nvSpPr>
        <p:spPr>
          <a:xfrm rot="20532118">
            <a:off x="28483" y="316030"/>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52914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3439F-B1E8-4276-AEE8-0CB5149CF49D}"/>
              </a:ext>
            </a:extLst>
          </p:cNvPr>
          <p:cNvSpPr>
            <a:spLocks noGrp="1"/>
          </p:cNvSpPr>
          <p:nvPr>
            <p:ph type="title"/>
          </p:nvPr>
        </p:nvSpPr>
        <p:spPr>
          <a:xfrm>
            <a:off x="1123834" y="417380"/>
            <a:ext cx="9372600" cy="1200416"/>
          </a:xfrm>
        </p:spPr>
        <p:txBody>
          <a:bodyPr>
            <a:normAutofit/>
          </a:bodyPr>
          <a:lstStyle/>
          <a:p>
            <a:r>
              <a:rPr lang="es-CL" sz="4000" b="1" dirty="0"/>
              <a:t>El metro</a:t>
            </a:r>
          </a:p>
        </p:txBody>
      </p:sp>
      <p:pic>
        <p:nvPicPr>
          <p:cNvPr id="4" name="Imagen 3">
            <a:extLst>
              <a:ext uri="{FF2B5EF4-FFF2-40B4-BE49-F238E27FC236}">
                <a16:creationId xmlns:a16="http://schemas.microsoft.com/office/drawing/2014/main" id="{27B8A505-44C7-4BB6-A75E-47021E585A60}"/>
              </a:ext>
            </a:extLst>
          </p:cNvPr>
          <p:cNvPicPr>
            <a:picLocks noChangeAspect="1"/>
          </p:cNvPicPr>
          <p:nvPr/>
        </p:nvPicPr>
        <p:blipFill>
          <a:blip r:embed="rId2"/>
          <a:stretch>
            <a:fillRect/>
          </a:stretch>
        </p:blipFill>
        <p:spPr>
          <a:xfrm>
            <a:off x="8794967" y="1276086"/>
            <a:ext cx="2524990" cy="5406772"/>
          </a:xfrm>
          <a:prstGeom prst="rect">
            <a:avLst/>
          </a:prstGeom>
          <a:ln>
            <a:noFill/>
          </a:ln>
          <a:effectLst>
            <a:outerShdw blurRad="292100" dist="139700" dir="2700000" algn="tl" rotWithShape="0">
              <a:srgbClr val="333333">
                <a:alpha val="65000"/>
              </a:srgbClr>
            </a:outerShdw>
          </a:effectLst>
        </p:spPr>
      </p:pic>
      <p:sp>
        <p:nvSpPr>
          <p:cNvPr id="3" name="Marcador de contenido 2">
            <a:extLst>
              <a:ext uri="{FF2B5EF4-FFF2-40B4-BE49-F238E27FC236}">
                <a16:creationId xmlns:a16="http://schemas.microsoft.com/office/drawing/2014/main" id="{0ACE5C5E-C5C7-4A99-8E1C-1256E723BC1E}"/>
              </a:ext>
            </a:extLst>
          </p:cNvPr>
          <p:cNvSpPr>
            <a:spLocks noGrp="1"/>
          </p:cNvSpPr>
          <p:nvPr>
            <p:ph idx="1"/>
          </p:nvPr>
        </p:nvSpPr>
        <p:spPr>
          <a:xfrm>
            <a:off x="872043" y="1669473"/>
            <a:ext cx="6065328" cy="1544781"/>
          </a:xfrm>
        </p:spPr>
        <p:txBody>
          <a:bodyPr>
            <a:normAutofit/>
          </a:bodyPr>
          <a:lstStyle/>
          <a:p>
            <a:r>
              <a:rPr lang="es-CL" sz="2400" dirty="0"/>
              <a:t>El metro es una unidad de longitud.</a:t>
            </a:r>
          </a:p>
          <a:p>
            <a:r>
              <a:rPr lang="es-CL" sz="2400" dirty="0"/>
              <a:t>El </a:t>
            </a:r>
            <a:r>
              <a:rPr lang="es-CL" sz="2400" b="1" dirty="0"/>
              <a:t>metro</a:t>
            </a:r>
            <a:r>
              <a:rPr lang="es-CL" sz="2400" dirty="0"/>
              <a:t> es empleado para medir el largo, ancho, y la altura de las cosas.</a:t>
            </a:r>
          </a:p>
        </p:txBody>
      </p:sp>
      <p:sp>
        <p:nvSpPr>
          <p:cNvPr id="5" name="Abrir llave 4">
            <a:extLst>
              <a:ext uri="{FF2B5EF4-FFF2-40B4-BE49-F238E27FC236}">
                <a16:creationId xmlns:a16="http://schemas.microsoft.com/office/drawing/2014/main" id="{33A75557-B071-4ECB-A787-D8F0E9AE26D6}"/>
              </a:ext>
            </a:extLst>
          </p:cNvPr>
          <p:cNvSpPr/>
          <p:nvPr/>
        </p:nvSpPr>
        <p:spPr>
          <a:xfrm>
            <a:off x="8312727" y="3214254"/>
            <a:ext cx="720437" cy="3338945"/>
          </a:xfrm>
          <a:prstGeom prst="leftBrace">
            <a:avLst>
              <a:gd name="adj1" fmla="val 8333"/>
              <a:gd name="adj2" fmla="val 49585"/>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Elipse 5">
            <a:extLst>
              <a:ext uri="{FF2B5EF4-FFF2-40B4-BE49-F238E27FC236}">
                <a16:creationId xmlns:a16="http://schemas.microsoft.com/office/drawing/2014/main" id="{136534A5-255E-4F0F-8A22-D7205FDBAC4D}"/>
              </a:ext>
            </a:extLst>
          </p:cNvPr>
          <p:cNvSpPr/>
          <p:nvPr/>
        </p:nvSpPr>
        <p:spPr>
          <a:xfrm>
            <a:off x="7140140" y="4357253"/>
            <a:ext cx="969818" cy="105294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a:ln w="38100">
                  <a:solidFill>
                    <a:srgbClr val="0070C0"/>
                  </a:solidFill>
                </a:ln>
                <a:solidFill>
                  <a:schemeClr val="bg1"/>
                </a:solidFill>
              </a:rPr>
              <a:t>1 m</a:t>
            </a:r>
          </a:p>
        </p:txBody>
      </p:sp>
      <p:sp>
        <p:nvSpPr>
          <p:cNvPr id="7" name="12 Rectángulo">
            <a:extLst>
              <a:ext uri="{FF2B5EF4-FFF2-40B4-BE49-F238E27FC236}">
                <a16:creationId xmlns:a16="http://schemas.microsoft.com/office/drawing/2014/main" id="{85522993-908F-46D1-B491-02A246E233ED}"/>
              </a:ext>
            </a:extLst>
          </p:cNvPr>
          <p:cNvSpPr/>
          <p:nvPr/>
        </p:nvSpPr>
        <p:spPr>
          <a:xfrm>
            <a:off x="963322" y="3348308"/>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 veces 1 centímetro.</a:t>
            </a:r>
          </a:p>
        </p:txBody>
      </p:sp>
      <p:sp>
        <p:nvSpPr>
          <p:cNvPr id="8" name="12 Rectángulo">
            <a:extLst>
              <a:ext uri="{FF2B5EF4-FFF2-40B4-BE49-F238E27FC236}">
                <a16:creationId xmlns:a16="http://schemas.microsoft.com/office/drawing/2014/main" id="{E5207508-6E76-4215-9AC5-DED48EA7B994}"/>
              </a:ext>
            </a:extLst>
          </p:cNvPr>
          <p:cNvSpPr/>
          <p:nvPr/>
        </p:nvSpPr>
        <p:spPr>
          <a:xfrm>
            <a:off x="963322" y="4005582"/>
            <a:ext cx="6065328" cy="523220"/>
          </a:xfrm>
          <a:prstGeom prst="rect">
            <a:avLst/>
          </a:prstGeom>
          <a:noFill/>
        </p:spPr>
        <p:txBody>
          <a:bodyPr wrap="square">
            <a:spAutoFit/>
          </a:bodyPr>
          <a:lstStyle/>
          <a:p>
            <a:pPr fontAlgn="auto">
              <a:spcBef>
                <a:spcPts val="0"/>
              </a:spcBef>
              <a:spcAft>
                <a:spcPts val="0"/>
              </a:spcAft>
              <a:defRPr/>
            </a:pPr>
            <a:r>
              <a:rPr lang="es-ES" sz="2800" dirty="0">
                <a:solidFill>
                  <a:srgbClr val="0070C0"/>
                </a:solidFill>
                <a:latin typeface="+mn-lt"/>
              </a:rPr>
              <a:t>1 metro es 1000 veces 1 </a:t>
            </a:r>
            <a:r>
              <a:rPr lang="es-ES" sz="2800" dirty="0">
                <a:solidFill>
                  <a:srgbClr val="0070C0"/>
                </a:solidFill>
              </a:rPr>
              <a:t>mil</a:t>
            </a:r>
            <a:r>
              <a:rPr lang="es-ES" sz="2800" dirty="0">
                <a:solidFill>
                  <a:srgbClr val="0070C0"/>
                </a:solidFill>
                <a:latin typeface="+mn-lt"/>
              </a:rPr>
              <a:t>ímetro.</a:t>
            </a:r>
          </a:p>
        </p:txBody>
      </p:sp>
      <p:sp>
        <p:nvSpPr>
          <p:cNvPr id="9" name="CuadroTexto 8">
            <a:extLst>
              <a:ext uri="{FF2B5EF4-FFF2-40B4-BE49-F238E27FC236}">
                <a16:creationId xmlns:a16="http://schemas.microsoft.com/office/drawing/2014/main" id="{4F96BD43-E512-464D-89BC-CA1234756524}"/>
              </a:ext>
            </a:extLst>
          </p:cNvPr>
          <p:cNvSpPr txBox="1"/>
          <p:nvPr/>
        </p:nvSpPr>
        <p:spPr>
          <a:xfrm rot="20532118">
            <a:off x="28484" y="316438"/>
            <a:ext cx="254441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3200" b="1" dirty="0">
                <a:solidFill>
                  <a:schemeClr val="tx2"/>
                </a:solidFill>
              </a:rPr>
              <a:t>Recordemos</a:t>
            </a:r>
            <a:r>
              <a:rPr lang="es-CL" dirty="0"/>
              <a:t> </a:t>
            </a:r>
          </a:p>
        </p:txBody>
      </p:sp>
    </p:spTree>
    <p:extLst>
      <p:ext uri="{BB962C8B-B14F-4D97-AF65-F5344CB8AC3E}">
        <p14:creationId xmlns:p14="http://schemas.microsoft.com/office/powerpoint/2010/main" val="283612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2500"/>
                            </p:stCondLst>
                            <p:childTnLst>
                              <p:par>
                                <p:cTn id="9" presetID="10" presetClass="entr" presetSubtype="0" fill="hold" grpId="0" nodeType="afterEffect">
                                  <p:stCondLst>
                                    <p:cond delay="1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26371E-1B1F-4EDC-A39D-524A87A142D6}"/>
              </a:ext>
            </a:extLst>
          </p:cNvPr>
          <p:cNvSpPr>
            <a:spLocks noGrp="1"/>
          </p:cNvSpPr>
          <p:nvPr>
            <p:ph type="title"/>
          </p:nvPr>
        </p:nvSpPr>
        <p:spPr>
          <a:xfrm>
            <a:off x="607150" y="265043"/>
            <a:ext cx="10977700" cy="1086679"/>
          </a:xfrm>
        </p:spPr>
        <p:txBody>
          <a:bodyPr>
            <a:normAutofit/>
          </a:bodyPr>
          <a:lstStyle/>
          <a:p>
            <a:r>
              <a:rPr lang="es-CL" sz="2400" b="1" u="sng" dirty="0">
                <a:solidFill>
                  <a:schemeClr val="tx2"/>
                </a:solidFill>
              </a:rPr>
              <a:t>Actividad :</a:t>
            </a:r>
            <a:br>
              <a:rPr lang="es-CL" sz="2400" dirty="0"/>
            </a:br>
            <a:r>
              <a:rPr lang="es-CL" sz="2400" dirty="0"/>
              <a:t>Observa las imágenes y pincha la alternativa correspondiente a la unidad de medida más adecuada para expresar la longitud de los objetos.</a:t>
            </a:r>
          </a:p>
        </p:txBody>
      </p:sp>
      <p:sp>
        <p:nvSpPr>
          <p:cNvPr id="4" name="Rectángulo 3">
            <a:extLst>
              <a:ext uri="{FF2B5EF4-FFF2-40B4-BE49-F238E27FC236}">
                <a16:creationId xmlns:a16="http://schemas.microsoft.com/office/drawing/2014/main" id="{0300B887-CBD5-414D-9219-D6A42FEBAAF9}"/>
              </a:ext>
            </a:extLst>
          </p:cNvPr>
          <p:cNvSpPr/>
          <p:nvPr/>
        </p:nvSpPr>
        <p:spPr>
          <a:xfrm>
            <a:off x="945986" y="1865216"/>
            <a:ext cx="10847810" cy="3637487"/>
          </a:xfrm>
          <a:prstGeom prst="rect">
            <a:avLst/>
          </a:prstGeom>
          <a:ln>
            <a:solidFill>
              <a:schemeClr val="accent1"/>
            </a:solidFill>
            <a:prstDash val="lg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pic>
        <p:nvPicPr>
          <p:cNvPr id="7" name="Imagen 6">
            <a:extLst>
              <a:ext uri="{FF2B5EF4-FFF2-40B4-BE49-F238E27FC236}">
                <a16:creationId xmlns:a16="http://schemas.microsoft.com/office/drawing/2014/main" id="{E5FA3A86-F0CB-4BC1-9070-A76BD45C3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100748">
            <a:off x="1074249" y="2514218"/>
            <a:ext cx="1875699" cy="628049"/>
          </a:xfrm>
          <a:prstGeom prst="rect">
            <a:avLst/>
          </a:prstGeom>
        </p:spPr>
      </p:pic>
      <p:pic>
        <p:nvPicPr>
          <p:cNvPr id="9" name="Imagen 8">
            <a:extLst>
              <a:ext uri="{FF2B5EF4-FFF2-40B4-BE49-F238E27FC236}">
                <a16:creationId xmlns:a16="http://schemas.microsoft.com/office/drawing/2014/main" id="{05150E62-3755-421B-955B-5A5F5FB454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2939" y="4381184"/>
            <a:ext cx="1459243" cy="794760"/>
          </a:xfrm>
          <a:prstGeom prst="rect">
            <a:avLst/>
          </a:prstGeom>
        </p:spPr>
      </p:pic>
      <p:pic>
        <p:nvPicPr>
          <p:cNvPr id="11" name="Imagen 10">
            <a:extLst>
              <a:ext uri="{FF2B5EF4-FFF2-40B4-BE49-F238E27FC236}">
                <a16:creationId xmlns:a16="http://schemas.microsoft.com/office/drawing/2014/main" id="{616DE950-B016-46DF-8C0E-2E00194846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0360" y="2035414"/>
            <a:ext cx="1905266" cy="1276528"/>
          </a:xfrm>
          <a:prstGeom prst="rect">
            <a:avLst/>
          </a:prstGeom>
        </p:spPr>
      </p:pic>
      <p:sp>
        <p:nvSpPr>
          <p:cNvPr id="14" name="CuadroTexto 13">
            <a:extLst>
              <a:ext uri="{FF2B5EF4-FFF2-40B4-BE49-F238E27FC236}">
                <a16:creationId xmlns:a16="http://schemas.microsoft.com/office/drawing/2014/main" id="{4C86CE82-2ED3-4590-AC57-5CE3D57ACC57}"/>
              </a:ext>
            </a:extLst>
          </p:cNvPr>
          <p:cNvSpPr txBox="1"/>
          <p:nvPr/>
        </p:nvSpPr>
        <p:spPr>
          <a:xfrm>
            <a:off x="3416738" y="2150238"/>
            <a:ext cx="22164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CL" sz="2800" dirty="0"/>
              <a:t>Centímetros</a:t>
            </a:r>
          </a:p>
        </p:txBody>
      </p:sp>
      <p:sp>
        <p:nvSpPr>
          <p:cNvPr id="12" name="CuadroTexto 11">
            <a:extLst>
              <a:ext uri="{FF2B5EF4-FFF2-40B4-BE49-F238E27FC236}">
                <a16:creationId xmlns:a16="http://schemas.microsoft.com/office/drawing/2014/main" id="{DF0638A7-25F7-4C52-B166-157AB12717C0}"/>
              </a:ext>
            </a:extLst>
          </p:cNvPr>
          <p:cNvSpPr txBox="1"/>
          <p:nvPr/>
        </p:nvSpPr>
        <p:spPr>
          <a:xfrm>
            <a:off x="3455994" y="2786329"/>
            <a:ext cx="221641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2800" dirty="0"/>
              <a:t>Metros </a:t>
            </a:r>
          </a:p>
        </p:txBody>
      </p:sp>
      <p:sp>
        <p:nvSpPr>
          <p:cNvPr id="21" name="CuadroTexto 20">
            <a:extLst>
              <a:ext uri="{FF2B5EF4-FFF2-40B4-BE49-F238E27FC236}">
                <a16:creationId xmlns:a16="http://schemas.microsoft.com/office/drawing/2014/main" id="{D1BA2365-6FE9-4338-8E2C-E86DA046840C}"/>
              </a:ext>
            </a:extLst>
          </p:cNvPr>
          <p:cNvSpPr txBox="1"/>
          <p:nvPr/>
        </p:nvSpPr>
        <p:spPr>
          <a:xfrm>
            <a:off x="3416738" y="4052180"/>
            <a:ext cx="22164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CL" sz="2800" dirty="0"/>
              <a:t>Centímetros</a:t>
            </a:r>
          </a:p>
        </p:txBody>
      </p:sp>
      <p:sp>
        <p:nvSpPr>
          <p:cNvPr id="22" name="CuadroTexto 21">
            <a:extLst>
              <a:ext uri="{FF2B5EF4-FFF2-40B4-BE49-F238E27FC236}">
                <a16:creationId xmlns:a16="http://schemas.microsoft.com/office/drawing/2014/main" id="{45531379-49D5-44E4-A3B7-C7DAC0545DE3}"/>
              </a:ext>
            </a:extLst>
          </p:cNvPr>
          <p:cNvSpPr txBox="1"/>
          <p:nvPr/>
        </p:nvSpPr>
        <p:spPr>
          <a:xfrm>
            <a:off x="3455994" y="4688271"/>
            <a:ext cx="221641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2800" dirty="0"/>
              <a:t>Metros </a:t>
            </a:r>
          </a:p>
        </p:txBody>
      </p:sp>
      <p:pic>
        <p:nvPicPr>
          <p:cNvPr id="1026" name="Picture 2" descr="La historia de las hormigas ordenatodo (Orden y responsabilidad) -  Aprendiendo con Julia">
            <a:extLst>
              <a:ext uri="{FF2B5EF4-FFF2-40B4-BE49-F238E27FC236}">
                <a16:creationId xmlns:a16="http://schemas.microsoft.com/office/drawing/2014/main" id="{6602C4F0-16C5-44D8-BDBC-9B33D809A68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63028" b="40710"/>
          <a:stretch/>
        </p:blipFill>
        <p:spPr bwMode="auto">
          <a:xfrm>
            <a:off x="6966395" y="4105859"/>
            <a:ext cx="1764307" cy="1023999"/>
          </a:xfrm>
          <a:prstGeom prst="rect">
            <a:avLst/>
          </a:prstGeom>
          <a:noFill/>
          <a:extLst>
            <a:ext uri="{909E8E84-426E-40DD-AFC4-6F175D3DCCD1}">
              <a14:hiddenFill xmlns:a14="http://schemas.microsoft.com/office/drawing/2010/main">
                <a:solidFill>
                  <a:srgbClr val="FFFFFF"/>
                </a:solidFill>
              </a14:hiddenFill>
            </a:ext>
          </a:extLst>
        </p:spPr>
      </p:pic>
      <p:sp>
        <p:nvSpPr>
          <p:cNvPr id="23" name="CuadroTexto 22">
            <a:extLst>
              <a:ext uri="{FF2B5EF4-FFF2-40B4-BE49-F238E27FC236}">
                <a16:creationId xmlns:a16="http://schemas.microsoft.com/office/drawing/2014/main" id="{8FB58214-F252-4017-A08D-D6B84BFC1853}"/>
              </a:ext>
            </a:extLst>
          </p:cNvPr>
          <p:cNvSpPr txBox="1"/>
          <p:nvPr/>
        </p:nvSpPr>
        <p:spPr>
          <a:xfrm>
            <a:off x="9029600" y="1986096"/>
            <a:ext cx="22164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CL" sz="2800" dirty="0"/>
              <a:t>Milímetros </a:t>
            </a:r>
          </a:p>
        </p:txBody>
      </p:sp>
      <p:sp>
        <p:nvSpPr>
          <p:cNvPr id="24" name="CuadroTexto 23">
            <a:extLst>
              <a:ext uri="{FF2B5EF4-FFF2-40B4-BE49-F238E27FC236}">
                <a16:creationId xmlns:a16="http://schemas.microsoft.com/office/drawing/2014/main" id="{672A73A3-D48C-4E40-ACDE-109F1E847FF7}"/>
              </a:ext>
            </a:extLst>
          </p:cNvPr>
          <p:cNvSpPr txBox="1"/>
          <p:nvPr/>
        </p:nvSpPr>
        <p:spPr>
          <a:xfrm>
            <a:off x="9068856" y="2622187"/>
            <a:ext cx="221641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2800" dirty="0"/>
              <a:t>Metros </a:t>
            </a:r>
          </a:p>
        </p:txBody>
      </p:sp>
      <p:sp>
        <p:nvSpPr>
          <p:cNvPr id="25" name="CuadroTexto 24">
            <a:extLst>
              <a:ext uri="{FF2B5EF4-FFF2-40B4-BE49-F238E27FC236}">
                <a16:creationId xmlns:a16="http://schemas.microsoft.com/office/drawing/2014/main" id="{887DD718-B82D-4F56-BFB7-6AA0C3DDB8BA}"/>
              </a:ext>
            </a:extLst>
          </p:cNvPr>
          <p:cNvSpPr txBox="1"/>
          <p:nvPr/>
        </p:nvSpPr>
        <p:spPr>
          <a:xfrm>
            <a:off x="9068856" y="4016633"/>
            <a:ext cx="22164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CL" sz="2800" dirty="0"/>
              <a:t>Milímetros </a:t>
            </a:r>
          </a:p>
        </p:txBody>
      </p:sp>
      <p:sp>
        <p:nvSpPr>
          <p:cNvPr id="26" name="CuadroTexto 25">
            <a:extLst>
              <a:ext uri="{FF2B5EF4-FFF2-40B4-BE49-F238E27FC236}">
                <a16:creationId xmlns:a16="http://schemas.microsoft.com/office/drawing/2014/main" id="{6D7CAB5F-C595-482E-9809-8E5C39D50E83}"/>
              </a:ext>
            </a:extLst>
          </p:cNvPr>
          <p:cNvSpPr txBox="1"/>
          <p:nvPr/>
        </p:nvSpPr>
        <p:spPr>
          <a:xfrm>
            <a:off x="9108112" y="4652724"/>
            <a:ext cx="221641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L" sz="2800" dirty="0"/>
              <a:t>Metros  </a:t>
            </a:r>
          </a:p>
        </p:txBody>
      </p:sp>
      <p:sp>
        <p:nvSpPr>
          <p:cNvPr id="3" name="Estrella: 5 puntas 2">
            <a:extLst>
              <a:ext uri="{FF2B5EF4-FFF2-40B4-BE49-F238E27FC236}">
                <a16:creationId xmlns:a16="http://schemas.microsoft.com/office/drawing/2014/main" id="{8CDBCF77-10CC-4933-AE35-78D24906176E}"/>
              </a:ext>
            </a:extLst>
          </p:cNvPr>
          <p:cNvSpPr/>
          <p:nvPr/>
        </p:nvSpPr>
        <p:spPr>
          <a:xfrm>
            <a:off x="5448126" y="2134835"/>
            <a:ext cx="538841" cy="5232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Estrella: 5 puntas 26">
            <a:extLst>
              <a:ext uri="{FF2B5EF4-FFF2-40B4-BE49-F238E27FC236}">
                <a16:creationId xmlns:a16="http://schemas.microsoft.com/office/drawing/2014/main" id="{37ADFBAE-923C-4357-AAE7-BFB7AC989CB0}"/>
              </a:ext>
            </a:extLst>
          </p:cNvPr>
          <p:cNvSpPr/>
          <p:nvPr/>
        </p:nvSpPr>
        <p:spPr>
          <a:xfrm>
            <a:off x="5472934" y="4036777"/>
            <a:ext cx="538841" cy="5232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Estrella: 5 puntas 27">
            <a:extLst>
              <a:ext uri="{FF2B5EF4-FFF2-40B4-BE49-F238E27FC236}">
                <a16:creationId xmlns:a16="http://schemas.microsoft.com/office/drawing/2014/main" id="{5480B2E7-CC5C-4C7A-BEB5-42BF3C343164}"/>
              </a:ext>
            </a:extLst>
          </p:cNvPr>
          <p:cNvSpPr/>
          <p:nvPr/>
        </p:nvSpPr>
        <p:spPr>
          <a:xfrm>
            <a:off x="10974834" y="4050550"/>
            <a:ext cx="538841" cy="5232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9" name="Estrella: 5 puntas 28">
            <a:extLst>
              <a:ext uri="{FF2B5EF4-FFF2-40B4-BE49-F238E27FC236}">
                <a16:creationId xmlns:a16="http://schemas.microsoft.com/office/drawing/2014/main" id="{630CC597-0CD2-43D4-80F5-B5569EAE1359}"/>
              </a:ext>
            </a:extLst>
          </p:cNvPr>
          <p:cNvSpPr/>
          <p:nvPr/>
        </p:nvSpPr>
        <p:spPr>
          <a:xfrm>
            <a:off x="10976593" y="2566632"/>
            <a:ext cx="538841" cy="5232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08207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2000"/>
                                        <p:tgtEl>
                                          <p:spTgt spid="27"/>
                                        </p:tgtEl>
                                      </p:cBhvr>
                                    </p:animEffect>
                                    <p:anim calcmode="lin" valueType="num">
                                      <p:cBhvr>
                                        <p:cTn id="15" dur="2000" fill="hold"/>
                                        <p:tgtEl>
                                          <p:spTgt spid="27"/>
                                        </p:tgtEl>
                                        <p:attrNameLst>
                                          <p:attrName>ppt_w</p:attrName>
                                        </p:attrNameLst>
                                      </p:cBhvr>
                                      <p:tavLst>
                                        <p:tav tm="0" fmla="#ppt_w*sin(2.5*pi*$)">
                                          <p:val>
                                            <p:fltVal val="0"/>
                                          </p:val>
                                        </p:tav>
                                        <p:tav tm="100000">
                                          <p:val>
                                            <p:fltVal val="1"/>
                                          </p:val>
                                        </p:tav>
                                      </p:tavLst>
                                    </p:anim>
                                    <p:anim calcmode="lin" valueType="num">
                                      <p:cBhvr>
                                        <p:cTn id="16" dur="2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2000"/>
                                        <p:tgtEl>
                                          <p:spTgt spid="29"/>
                                        </p:tgtEl>
                                      </p:cBhvr>
                                    </p:animEffect>
                                    <p:anim calcmode="lin" valueType="num">
                                      <p:cBhvr>
                                        <p:cTn id="22" dur="2000" fill="hold"/>
                                        <p:tgtEl>
                                          <p:spTgt spid="29"/>
                                        </p:tgtEl>
                                        <p:attrNameLst>
                                          <p:attrName>ppt_w</p:attrName>
                                        </p:attrNameLst>
                                      </p:cBhvr>
                                      <p:tavLst>
                                        <p:tav tm="0" fmla="#ppt_w*sin(2.5*pi*$)">
                                          <p:val>
                                            <p:fltVal val="0"/>
                                          </p:val>
                                        </p:tav>
                                        <p:tav tm="100000">
                                          <p:val>
                                            <p:fltVal val="1"/>
                                          </p:val>
                                        </p:tav>
                                      </p:tavLst>
                                    </p:anim>
                                    <p:anim calcmode="lin" valueType="num">
                                      <p:cBhvr>
                                        <p:cTn id="23" dur="2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2000"/>
                                        <p:tgtEl>
                                          <p:spTgt spid="28"/>
                                        </p:tgtEl>
                                      </p:cBhvr>
                                    </p:animEffect>
                                    <p:anim calcmode="lin" valueType="num">
                                      <p:cBhvr>
                                        <p:cTn id="29" dur="2000" fill="hold"/>
                                        <p:tgtEl>
                                          <p:spTgt spid="28"/>
                                        </p:tgtEl>
                                        <p:attrNameLst>
                                          <p:attrName>ppt_w</p:attrName>
                                        </p:attrNameLst>
                                      </p:cBhvr>
                                      <p:tavLst>
                                        <p:tav tm="0" fmla="#ppt_w*sin(2.5*pi*$)">
                                          <p:val>
                                            <p:fltVal val="0"/>
                                          </p:val>
                                        </p:tav>
                                        <p:tav tm="100000">
                                          <p:val>
                                            <p:fltVal val="1"/>
                                          </p:val>
                                        </p:tav>
                                      </p:tavLst>
                                    </p:anim>
                                    <p:anim calcmode="lin" valueType="num">
                                      <p:cBhvr>
                                        <p:cTn id="30" dur="2000" fill="hold"/>
                                        <p:tgtEl>
                                          <p:spTgt spid="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ítulo 1">
            <a:extLst>
              <a:ext uri="{FF2B5EF4-FFF2-40B4-BE49-F238E27FC236}">
                <a16:creationId xmlns:a16="http://schemas.microsoft.com/office/drawing/2014/main" id="{74550CCC-9D08-434C-B014-5B895341E1C5}"/>
              </a:ext>
            </a:extLst>
          </p:cNvPr>
          <p:cNvSpPr>
            <a:spLocks noGrp="1"/>
          </p:cNvSpPr>
          <p:nvPr>
            <p:ph type="title"/>
          </p:nvPr>
        </p:nvSpPr>
        <p:spPr>
          <a:xfrm>
            <a:off x="389282" y="238538"/>
            <a:ext cx="9372600" cy="715618"/>
          </a:xfrm>
        </p:spPr>
        <p:txBody>
          <a:bodyPr>
            <a:normAutofit fontScale="90000"/>
          </a:bodyPr>
          <a:lstStyle/>
          <a:p>
            <a:pPr algn="just"/>
            <a:br>
              <a:rPr lang="es-CL" sz="4000" b="1" dirty="0"/>
            </a:br>
            <a:br>
              <a:rPr lang="es-CL" sz="4000" b="1" dirty="0"/>
            </a:br>
            <a:br>
              <a:rPr lang="es-CL" sz="4000" b="1" dirty="0"/>
            </a:br>
            <a:r>
              <a:rPr lang="es-CL" sz="4000" b="1" dirty="0"/>
              <a:t>      </a:t>
            </a:r>
            <a:br>
              <a:rPr lang="es-CL" sz="4000" b="1" dirty="0"/>
            </a:br>
            <a:br>
              <a:rPr lang="es-CL" sz="4000" b="1" dirty="0"/>
            </a:br>
            <a:br>
              <a:rPr lang="es-CL" sz="4000" b="1" dirty="0"/>
            </a:br>
            <a:br>
              <a:rPr lang="es-CL" sz="4000" b="1" dirty="0"/>
            </a:br>
            <a:r>
              <a:rPr lang="es-CL" sz="4000" b="1" u="sng" dirty="0">
                <a:solidFill>
                  <a:schemeClr val="tx2"/>
                </a:solidFill>
              </a:rPr>
              <a:t>Transformaciones isométricas</a:t>
            </a:r>
          </a:p>
        </p:txBody>
      </p:sp>
      <p:pic>
        <p:nvPicPr>
          <p:cNvPr id="21" name="Imagen 20">
            <a:extLst>
              <a:ext uri="{FF2B5EF4-FFF2-40B4-BE49-F238E27FC236}">
                <a16:creationId xmlns:a16="http://schemas.microsoft.com/office/drawing/2014/main" id="{7346000B-00A6-4902-B94C-2EC7FF8D10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7636" y="1623392"/>
            <a:ext cx="4996068" cy="4996070"/>
          </a:xfrm>
          <a:prstGeom prst="rect">
            <a:avLst/>
          </a:prstGeom>
        </p:spPr>
      </p:pic>
      <p:sp>
        <p:nvSpPr>
          <p:cNvPr id="2" name="CuadroTexto 1">
            <a:extLst>
              <a:ext uri="{FF2B5EF4-FFF2-40B4-BE49-F238E27FC236}">
                <a16:creationId xmlns:a16="http://schemas.microsoft.com/office/drawing/2014/main" id="{C7559674-067E-4BAA-AF0B-DCF1D3D2A065}"/>
              </a:ext>
            </a:extLst>
          </p:cNvPr>
          <p:cNvSpPr txBox="1"/>
          <p:nvPr/>
        </p:nvSpPr>
        <p:spPr>
          <a:xfrm>
            <a:off x="278296" y="1272209"/>
            <a:ext cx="6308034" cy="2246769"/>
          </a:xfrm>
          <a:prstGeom prst="rect">
            <a:avLst/>
          </a:prstGeom>
          <a:noFill/>
        </p:spPr>
        <p:txBody>
          <a:bodyPr wrap="square" rtlCol="0">
            <a:spAutoFit/>
          </a:bodyPr>
          <a:lstStyle/>
          <a:p>
            <a:pPr algn="just"/>
            <a:r>
              <a:rPr lang="es-CL" sz="2800" b="1" dirty="0">
                <a:solidFill>
                  <a:schemeClr val="tx2">
                    <a:lumMod val="50000"/>
                    <a:lumOff val="50000"/>
                  </a:schemeClr>
                </a:solidFill>
              </a:rPr>
              <a:t>Son movimientos que pueden realizarse con una figura geométrica, a la cual se le mantiene su forma y tamaño y sólo se cambia la posición (orientación y sentido de ésta).</a:t>
            </a:r>
            <a:endParaRPr lang="es-CL" sz="2800" dirty="0"/>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DC84E343-A8CE-402F-AEDF-3C990EED1998}"/>
              </a:ext>
            </a:extLst>
          </p:cNvPr>
          <p:cNvSpPr txBox="1"/>
          <p:nvPr/>
        </p:nvSpPr>
        <p:spPr>
          <a:xfrm>
            <a:off x="477079" y="543339"/>
            <a:ext cx="10204174" cy="3816429"/>
          </a:xfrm>
          <a:prstGeom prst="rect">
            <a:avLst/>
          </a:prstGeom>
          <a:noFill/>
        </p:spPr>
        <p:txBody>
          <a:bodyPr wrap="square" rtlCol="0">
            <a:spAutoFit/>
          </a:bodyPr>
          <a:lstStyle/>
          <a:p>
            <a:r>
              <a:rPr lang="es-CL" sz="3200" b="1" u="sng" dirty="0">
                <a:solidFill>
                  <a:schemeClr val="tx2"/>
                </a:solidFill>
              </a:rPr>
              <a:t>En esta clase veremos la traslación</a:t>
            </a:r>
          </a:p>
          <a:p>
            <a:endParaRPr lang="es-CL" sz="3200" b="1" dirty="0">
              <a:solidFill>
                <a:schemeClr val="tx2">
                  <a:lumMod val="50000"/>
                  <a:lumOff val="50000"/>
                </a:schemeClr>
              </a:solidFill>
            </a:endParaRPr>
          </a:p>
          <a:p>
            <a:r>
              <a:rPr lang="es-CL" sz="3200" b="1" dirty="0">
                <a:solidFill>
                  <a:schemeClr val="tx2">
                    <a:lumMod val="50000"/>
                    <a:lumOff val="50000"/>
                  </a:schemeClr>
                </a:solidFill>
              </a:rPr>
              <a:t>La traslación es una transformación isométrica donde se realiza un cambio de posición de una figura en un plano.   Es un cambio de lugar, determinado por una flecha más conocida como vector. </a:t>
            </a:r>
          </a:p>
          <a:p>
            <a:r>
              <a:rPr lang="es-CL" sz="3200" b="1" dirty="0">
                <a:solidFill>
                  <a:schemeClr val="tx2">
                    <a:lumMod val="50000"/>
                    <a:lumOff val="50000"/>
                  </a:schemeClr>
                </a:solidFill>
              </a:rPr>
              <a:t>Ejemplo:</a:t>
            </a:r>
          </a:p>
          <a:p>
            <a:endParaRPr lang="es-CL" dirty="0"/>
          </a:p>
        </p:txBody>
      </p:sp>
      <p:pic>
        <p:nvPicPr>
          <p:cNvPr id="14" name="Imagen 13">
            <a:extLst>
              <a:ext uri="{FF2B5EF4-FFF2-40B4-BE49-F238E27FC236}">
                <a16:creationId xmlns:a16="http://schemas.microsoft.com/office/drawing/2014/main" id="{7CDADA22-4566-4F4D-9651-6D30967758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184" y="4222626"/>
            <a:ext cx="4823790" cy="1535443"/>
          </a:xfrm>
          <a:prstGeom prst="rect">
            <a:avLst/>
          </a:prstGeom>
        </p:spPr>
      </p:pic>
      <p:pic>
        <p:nvPicPr>
          <p:cNvPr id="16" name="Imagen 15">
            <a:extLst>
              <a:ext uri="{FF2B5EF4-FFF2-40B4-BE49-F238E27FC236}">
                <a16:creationId xmlns:a16="http://schemas.microsoft.com/office/drawing/2014/main" id="{3ED53C7A-058B-4E29-8244-767730CE53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1190" y="3571767"/>
            <a:ext cx="2929663" cy="1980894"/>
          </a:xfrm>
          <a:prstGeom prst="rect">
            <a:avLst/>
          </a:prstGeom>
        </p:spPr>
      </p:pic>
    </p:spTree>
    <p:extLst>
      <p:ext uri="{BB962C8B-B14F-4D97-AF65-F5344CB8AC3E}">
        <p14:creationId xmlns:p14="http://schemas.microsoft.com/office/powerpoint/2010/main" val="89216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a:extLst>
              <a:ext uri="{FF2B5EF4-FFF2-40B4-BE49-F238E27FC236}">
                <a16:creationId xmlns:a16="http://schemas.microsoft.com/office/drawing/2014/main" id="{1F3CFD65-8190-425E-8223-1C5D2AED1A95}"/>
              </a:ext>
            </a:extLst>
          </p:cNvPr>
          <p:cNvSpPr txBox="1"/>
          <p:nvPr/>
        </p:nvSpPr>
        <p:spPr>
          <a:xfrm>
            <a:off x="1577009" y="441976"/>
            <a:ext cx="7275443" cy="3139321"/>
          </a:xfrm>
          <a:prstGeom prst="rect">
            <a:avLst/>
          </a:prstGeom>
          <a:noFill/>
        </p:spPr>
        <p:txBody>
          <a:bodyPr wrap="square" rtlCol="0">
            <a:spAutoFit/>
          </a:bodyPr>
          <a:lstStyle/>
          <a:p>
            <a:r>
              <a:rPr lang="es-CL" b="1" dirty="0">
                <a:solidFill>
                  <a:schemeClr val="tx2">
                    <a:lumMod val="50000"/>
                    <a:lumOff val="50000"/>
                  </a:schemeClr>
                </a:solidFill>
              </a:rPr>
              <a:t>Más ejemplos de traslación</a:t>
            </a:r>
            <a:r>
              <a:rPr lang="es-CL" b="1" dirty="0"/>
              <a:t>:</a:t>
            </a:r>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endParaRPr lang="es-CL" dirty="0"/>
          </a:p>
          <a:p>
            <a:endParaRPr lang="es-CL" dirty="0"/>
          </a:p>
        </p:txBody>
      </p:sp>
      <p:pic>
        <p:nvPicPr>
          <p:cNvPr id="1028" name="Picture 4" descr="Movimiento en el plano: traslación, rotación y simetría | Matemáticas">
            <a:extLst>
              <a:ext uri="{FF2B5EF4-FFF2-40B4-BE49-F238E27FC236}">
                <a16:creationId xmlns:a16="http://schemas.microsoft.com/office/drawing/2014/main" id="{423615A5-4329-42F6-AB3D-64353336F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321" y="1298713"/>
            <a:ext cx="5121344" cy="23626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sometría o movimiento - Diccionario de Matemáticas | Superprof">
            <a:extLst>
              <a:ext uri="{FF2B5EF4-FFF2-40B4-BE49-F238E27FC236}">
                <a16:creationId xmlns:a16="http://schemas.microsoft.com/office/drawing/2014/main" id="{E7C71210-2ABE-4F78-B508-6B327705C6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5774" y="594276"/>
            <a:ext cx="3313043" cy="28347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aslación">
            <a:extLst>
              <a:ext uri="{FF2B5EF4-FFF2-40B4-BE49-F238E27FC236}">
                <a16:creationId xmlns:a16="http://schemas.microsoft.com/office/drawing/2014/main" id="{2FE216BA-26D8-4030-9F48-0F0B5693D9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3628" y="4455735"/>
            <a:ext cx="5121345" cy="2008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07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aslación de figuras - infantil 4 años - Material de Aprendizaje">
            <a:extLst>
              <a:ext uri="{FF2B5EF4-FFF2-40B4-BE49-F238E27FC236}">
                <a16:creationId xmlns:a16="http://schemas.microsoft.com/office/drawing/2014/main" id="{000BA9D8-C732-462C-BD5F-6C64560181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33" t="14263" r="60789" b="50000"/>
          <a:stretch/>
        </p:blipFill>
        <p:spPr bwMode="auto">
          <a:xfrm>
            <a:off x="1138028" y="1898374"/>
            <a:ext cx="4017067" cy="357477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Traslación de figuras - infantil 4 años - Material de Aprendizaje">
            <a:extLst>
              <a:ext uri="{FF2B5EF4-FFF2-40B4-BE49-F238E27FC236}">
                <a16:creationId xmlns:a16="http://schemas.microsoft.com/office/drawing/2014/main" id="{A87510AE-9E73-4053-A591-5949FABC6C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561" t="14263" r="11821" b="50000"/>
          <a:stretch/>
        </p:blipFill>
        <p:spPr bwMode="auto">
          <a:xfrm>
            <a:off x="5088834" y="1898374"/>
            <a:ext cx="3922645" cy="357477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DD6BBE2-FE6E-49DF-BFFF-45D230D53C54}"/>
              </a:ext>
            </a:extLst>
          </p:cNvPr>
          <p:cNvSpPr>
            <a:spLocks noGrp="1"/>
          </p:cNvSpPr>
          <p:nvPr>
            <p:ph type="title"/>
          </p:nvPr>
        </p:nvSpPr>
        <p:spPr>
          <a:xfrm>
            <a:off x="1519100" y="238539"/>
            <a:ext cx="9372600" cy="1200416"/>
          </a:xfrm>
        </p:spPr>
        <p:txBody>
          <a:bodyPr/>
          <a:lstStyle/>
          <a:p>
            <a:r>
              <a:rPr lang="es-CL" dirty="0"/>
              <a:t>¡Traslademos las frutas!</a:t>
            </a:r>
          </a:p>
        </p:txBody>
      </p:sp>
      <p:pic>
        <p:nvPicPr>
          <p:cNvPr id="5" name="Picture 2" descr="Traslación de figuras - infantil 4 años - Material de Aprendizaje">
            <a:extLst>
              <a:ext uri="{FF2B5EF4-FFF2-40B4-BE49-F238E27FC236}">
                <a16:creationId xmlns:a16="http://schemas.microsoft.com/office/drawing/2014/main" id="{47AE6E3D-D0C9-4821-B3A3-B0A7B247AE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58" t="15391" r="85747" b="77190"/>
          <a:stretch/>
        </p:blipFill>
        <p:spPr bwMode="auto">
          <a:xfrm>
            <a:off x="1232451" y="1997766"/>
            <a:ext cx="768627" cy="7421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raslación de figuras - infantil 4 años - Material de Aprendizaje">
            <a:extLst>
              <a:ext uri="{FF2B5EF4-FFF2-40B4-BE49-F238E27FC236}">
                <a16:creationId xmlns:a16="http://schemas.microsoft.com/office/drawing/2014/main" id="{D143ECC3-392F-4F8A-B8A4-157C061102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150" t="41179" r="77400" b="50541"/>
          <a:stretch/>
        </p:blipFill>
        <p:spPr bwMode="auto">
          <a:xfrm>
            <a:off x="2190338" y="4590792"/>
            <a:ext cx="924340" cy="8282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Traslación de figuras - infantil 4 años - Material de Aprendizaje">
            <a:extLst>
              <a:ext uri="{FF2B5EF4-FFF2-40B4-BE49-F238E27FC236}">
                <a16:creationId xmlns:a16="http://schemas.microsoft.com/office/drawing/2014/main" id="{11D06570-1071-414D-835B-B458D0AA4C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367" t="41063" r="62438" b="51877"/>
          <a:stretch/>
        </p:blipFill>
        <p:spPr bwMode="auto">
          <a:xfrm>
            <a:off x="4137990" y="4590792"/>
            <a:ext cx="768627" cy="7062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Traslación de figuras - infantil 4 años - Material de Aprendizaje">
            <a:extLst>
              <a:ext uri="{FF2B5EF4-FFF2-40B4-BE49-F238E27FC236}">
                <a16:creationId xmlns:a16="http://schemas.microsoft.com/office/drawing/2014/main" id="{0487DC56-A8A3-4426-8830-8B7968B9FA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46" t="24338" r="77445" b="68675"/>
          <a:stretch/>
        </p:blipFill>
        <p:spPr bwMode="auto">
          <a:xfrm>
            <a:off x="2300912" y="2882633"/>
            <a:ext cx="807555" cy="7239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Traslación de figuras - infantil 4 años - Material de Aprendizaje">
            <a:extLst>
              <a:ext uri="{FF2B5EF4-FFF2-40B4-BE49-F238E27FC236}">
                <a16:creationId xmlns:a16="http://schemas.microsoft.com/office/drawing/2014/main" id="{167E8901-6E5E-4BFE-A5CD-476D850234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993" t="14827" r="61423" b="77323"/>
          <a:stretch/>
        </p:blipFill>
        <p:spPr bwMode="auto">
          <a:xfrm>
            <a:off x="4137990" y="1954696"/>
            <a:ext cx="940916" cy="78519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ector recto de flecha 9">
            <a:extLst>
              <a:ext uri="{FF2B5EF4-FFF2-40B4-BE49-F238E27FC236}">
                <a16:creationId xmlns:a16="http://schemas.microsoft.com/office/drawing/2014/main" id="{8CA0BE19-9A11-4A8F-B40F-99F0C8D14A28}"/>
              </a:ext>
            </a:extLst>
          </p:cNvPr>
          <p:cNvCxnSpPr/>
          <p:nvPr/>
        </p:nvCxnSpPr>
        <p:spPr>
          <a:xfrm>
            <a:off x="4426226" y="1749287"/>
            <a:ext cx="392264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682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25E-6 -2.22222E-6 L 1.25E-6 0.00023 C 0.02904 -0.00903 0.05781 -0.01666 0.08672 -0.02731 C 0.09075 -0.02893 0.09466 -0.03333 0.09857 -0.03634 C 0.09909 -0.03703 0.1 -0.03773 0.10065 -0.03842 C 0.10351 -0.0412 0.10599 -0.0456 0.10898 -0.04745 C 0.13307 -0.06319 0.10312 -0.04259 0.12435 -0.06018 C 0.12695 -0.0625 0.12995 -0.06366 0.13268 -0.06574 C 0.13672 -0.06852 0.14088 -0.07199 0.14505 -0.07477 L 0.17851 -0.09676 C 0.19974 -0.11088 0.17904 -0.09791 0.20638 -0.11134 C 0.21198 -0.11412 0.21732 -0.11828 0.22305 -0.12037 C 0.2276 -0.12245 0.23242 -0.12291 0.23685 -0.12407 C 0.24036 -0.12523 0.24388 -0.12708 0.24739 -0.12778 C 0.25286 -0.1294 0.26406 -0.13125 0.26406 -0.13102 C 0.27005 -0.13102 0.27617 -0.13102 0.28203 -0.12963 C 0.28463 -0.12916 0.28724 -0.12731 0.28984 -0.12592 C 0.29049 -0.12569 0.29114 -0.12477 0.2918 -0.12407 C 0.29271 -0.12338 0.29375 -0.12315 0.29466 -0.12245 C 0.2957 -0.12106 0.29648 -0.11967 0.29739 -0.11875 C 0.29818 -0.11805 0.29883 -0.11782 0.29948 -0.1169 C 0.30026 -0.11574 0.30078 -0.11435 0.30156 -0.11319 C 0.30221 -0.11227 0.30299 -0.11227 0.30377 -0.11134 C 0.30924 -0.10324 0.30599 -0.10555 0.31055 -0.10046 C 0.31133 -0.09953 0.31198 -0.0993 0.31289 -0.09861 C 0.31354 -0.09768 0.31419 -0.09629 0.31484 -0.09514 C 0.31588 -0.09259 0.31627 -0.08866 0.31758 -0.0875 L 0.31966 -0.08588 C 0.32383 -0.05324 0.32031 -0.08241 0.32031 0.00579 L 0.32031 0.00602 " pathEditMode="relative" rAng="0" ptsTypes="AAAAAAAAAAAAAAAAAAAAAAAAAAAAAA">
                                      <p:cBhvr>
                                        <p:cTn id="6" dur="2000" fill="hold"/>
                                        <p:tgtEl>
                                          <p:spTgt spid="5"/>
                                        </p:tgtEl>
                                        <p:attrNameLst>
                                          <p:attrName>ppt_x</p:attrName>
                                          <p:attrName>ppt_y</p:attrName>
                                        </p:attrNameLst>
                                      </p:cBhvr>
                                      <p:rCtr x="16081" y="-627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4.79167E-6 0.00486 L -4.79167E-6 0.00579 C 0.00704 0.00278 0.00704 0.00255 0.01537 0.00093 C 0.02006 3.7037E-7 0.02487 -0.00046 0.02956 -0.00162 C 0.03777 -0.0037 0.04558 -0.00579 0.05365 -0.00787 C 0.05743 -0.00857 0.12722 -0.02222 0.1431 -0.02523 C 0.15196 -0.02708 0.16081 -0.02824 0.1698 -0.02986 C 0.19675 -0.03588 0.20313 -0.0375 0.22995 -0.04144 C 0.23607 -0.04213 0.24284 -0.04259 0.24909 -0.04352 C 0.28685 -0.04884 0.25912 -0.04699 0.29024 -0.04838 C 0.30391 -0.04977 0.30756 -0.05023 0.32149 -0.05023 C 0.32722 -0.05023 0.33334 -0.05023 0.33933 -0.05 C 0.34115 -0.04977 0.34297 -0.04977 0.34454 -0.04931 C 0.34636 -0.04884 0.34922 -0.04699 0.34922 -0.04676 C 0.34857 -0.04607 0.34844 -0.0456 0.34805 -0.04491 C 0.34597 -0.0412 0.34571 -0.04213 0.34402 -0.03958 C 0.33959 -0.03125 0.34258 -0.03472 0.33855 -0.03079 C 0.33685 -0.02546 0.3392 -0.03171 0.33659 -0.02685 C 0.33607 -0.02593 0.33607 -0.02523 0.33581 -0.02431 C 0.33529 -0.02361 0.33451 -0.02292 0.33386 -0.02176 C 0.3323 -0.02014 0.3323 -0.01968 0.33034 -0.01713 C 0.32969 -0.01644 0.32904 -0.01597 0.32852 -0.01551 C 0.328 -0.01458 0.32735 -0.01389 0.32683 -0.01296 C 0.32644 -0.01273 0.32605 -0.0125 0.32566 -0.01157 C 0.325 -0.01111 0.32474 -0.01065 0.32422 -0.00949 C 0.32292 -0.0081 0.32253 -0.0088 0.32149 -0.00625 C 0.32097 -0.00509 0.32019 -0.00278 0.32019 -0.00232 L 0.31954 0.00185 L 0.31875 0.00093 " pathEditMode="relative" rAng="0" ptsTypes="AAAAAAAAAAAAAAAAAAAAAAAAAAAAA">
                                      <p:cBhvr>
                                        <p:cTn id="10" dur="2000" fill="hold"/>
                                        <p:tgtEl>
                                          <p:spTgt spid="9"/>
                                        </p:tgtEl>
                                        <p:attrNameLst>
                                          <p:attrName>ppt_x</p:attrName>
                                          <p:attrName>ppt_y</p:attrName>
                                        </p:attrNameLst>
                                      </p:cBhvr>
                                      <p:rCtr x="17461" y="-2708"/>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3.125E-6 -3.33333E-6 L -3.125E-6 0.00023 C 0.00743 -0.00069 0.01498 -0.00092 0.02253 -0.00208 C 0.02748 -0.00277 0.03256 -0.00532 0.03763 -0.00602 C 0.05026 -0.0074 0.06302 -0.00717 0.07591 -0.00787 C 0.09922 -0.0125 0.06771 -0.00648 0.10938 -0.0118 C 0.11198 -0.01203 0.11446 -0.01296 0.11693 -0.01365 C 0.12162 -0.01504 0.12227 -0.01551 0.12657 -0.01759 C 0.12865 -0.01944 0.13073 -0.0206 0.13269 -0.02338 C 0.13894 -0.03217 0.13789 -0.03148 0.14701 -0.03865 C 0.15313 -0.04375 0.15938 -0.04768 0.1655 -0.05231 L 0.17032 -0.05602 C 0.1806 -0.05532 0.19323 -0.05532 0.20378 -0.05231 C 0.21172 -0.05 0.20508 -0.05162 0.21003 -0.04838 C 0.21237 -0.04699 0.21459 -0.04606 0.2168 -0.04444 C 0.21784 -0.04398 0.21862 -0.04282 0.21966 -0.04259 C 0.22526 -0.04143 0.23099 -0.04143 0.23672 -0.04074 C 0.23828 -0.04004 0.23998 -0.03958 0.24154 -0.03865 C 0.24219 -0.03842 0.24284 -0.03703 0.24349 -0.0368 C 0.24857 -0.03564 0.25352 -0.03541 0.2586 -0.03495 C 0.25977 -0.03426 0.26081 -0.03356 0.26198 -0.03287 C 0.26368 -0.03217 0.26524 -0.03194 0.2668 -0.03102 C 0.26771 -0.03055 0.26862 -0.02986 0.26953 -0.02916 C 0.27097 -0.02801 0.27227 -0.02569 0.2737 -0.02523 C 0.28438 -0.02222 0.27826 -0.02361 0.29219 -0.02129 C 0.29714 -0.01666 0.29089 -0.02245 0.29688 -0.01759 C 0.29766 -0.01689 0.29831 -0.01597 0.29896 -0.01551 C 0.30039 -0.01481 0.30183 -0.01458 0.30313 -0.01365 C 0.30443 -0.01273 0.30586 -0.01111 0.30716 -0.00972 C 0.30795 -0.00902 0.3086 -0.00787 0.30925 -0.00787 L 0.31758 -0.00787 L 0.31758 -0.00764 " pathEditMode="relative" rAng="0" ptsTypes="AAAAAAAAAAAAAAAAAAAAAAAAAAAAAAAA">
                                      <p:cBhvr>
                                        <p:cTn id="14" dur="2000" fill="hold"/>
                                        <p:tgtEl>
                                          <p:spTgt spid="8"/>
                                        </p:tgtEl>
                                        <p:attrNameLst>
                                          <p:attrName>ppt_x</p:attrName>
                                          <p:attrName>ppt_y</p:attrName>
                                        </p:attrNameLst>
                                      </p:cBhvr>
                                      <p:rCtr x="15872" y="-2801"/>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026 0.06829 L -0.01029 -0.00116 L -0.00052 -0.00949 C 0.00651 -0.01574 0.01328 -0.02315 0.02031 -0.02893 L 0.07409 -0.07315 C 0.08411 -0.08148 0.09388 -0.09236 0.10403 -0.09838 C 0.12057 -0.10764 0.12943 -0.11319 0.14492 -0.12037 L 0.16992 -0.13148 C 0.17383 -0.13518 0.17825 -0.13426 0.18138 -0.14259 C 0.18268 -0.14583 0.18411 -0.15046 0.18581 -0.15069 C 0.19388 -0.15255 0.20195 -0.15278 0.21002 -0.1537 C 0.21836 -0.15903 0.2164 -0.1588 0.22943 -0.1537 C 0.22943 -0.15347 0.23672 -0.14676 0.23802 -0.14537 C 0.24935 -0.13426 0.22943 -0.15347 0.24518 -0.13981 C 0.24583 -0.13912 0.24648 -0.1375 0.24739 -0.1368 C 0.24896 -0.13588 0.25078 -0.13542 0.25234 -0.13426 C 0.25338 -0.13356 0.25443 -0.13264 0.25534 -0.13148 C 0.25599 -0.13055 0.25664 -0.12917 0.25729 -0.12847 C 0.26015 -0.12731 0.26315 -0.12685 0.26601 -0.12592 C 0.26849 -0.12523 0.27083 -0.1243 0.27318 -0.12315 C 0.27448 -0.12268 0.27604 -0.1213 0.27747 -0.12037 C 0.28255 -0.11736 0.28177 -0.11829 0.28685 -0.11505 C 0.28802 -0.11389 0.28906 -0.11296 0.29036 -0.11204 C 0.29127 -0.11134 0.29219 -0.10995 0.2931 -0.10926 C 0.30872 -0.10046 0.30013 -0.1081 0.30742 -0.10092 C 0.30833 -0.09907 0.30898 -0.09699 0.30963 -0.09537 C 0.31028 -0.09398 0.3112 -0.09398 0.31172 -0.09282 C 0.31276 -0.09074 0.31432 -0.08171 0.31471 -0.0787 C 0.31523 -0.07338 0.31614 -0.06227 0.31614 -0.0618 C 0.31627 -0.05926 0.31693 -0.02546 0.31758 -0.01782 C 0.31953 0.00486 0.31914 -0.02546 0.31914 0.00139 L 0.31914 0.00185 " pathEditMode="relative" rAng="0" ptsTypes="AAAAAAAAAAAAAAAAAAAAAAAAAAAAAAAA">
                                      <p:cBhvr>
                                        <p:cTn id="18" dur="2000" fill="hold"/>
                                        <p:tgtEl>
                                          <p:spTgt spid="6"/>
                                        </p:tgtEl>
                                        <p:attrNameLst>
                                          <p:attrName>ppt_x</p:attrName>
                                          <p:attrName>ppt_y</p:attrName>
                                        </p:attrNameLst>
                                      </p:cBhvr>
                                      <p:rCtr x="15417" y="-11296"/>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3.54167E-6 0.01852 L -3.54167E-6 0.01922 C 0.00287 0.01644 0.00599 0.01482 0.00912 0.0125 C 0.01003 0.01181 0.01107 0.00996 0.01198 0.00926 C 0.01446 0.00811 0.01667 0.00787 0.01914 0.00648 C 0.03503 -0.0037 0.02149 0.00463 0.02826 -0.00254 C 0.02956 -0.0037 0.03086 -0.00393 0.0319 -0.00532 C 0.0349 -0.00902 0.03789 -0.01203 0.0405 -0.01782 C 0.04532 -0.02777 0.04453 -0.02662 0.05196 -0.03564 C 0.05352 -0.03727 0.05521 -0.03981 0.0569 -0.0412 C 0.0586 -0.04282 0.06029 -0.04305 0.06198 -0.04444 C 0.06576 -0.04699 0.06641 -0.04838 0.07058 -0.05347 C 0.08633 -0.05185 0.1043 -0.04629 0.12058 -0.05347 C 0.12149 -0.0537 0.1224 -0.05578 0.12344 -0.05625 C 0.12474 -0.0574 0.12631 -0.05856 0.12774 -0.05902 L 0.16055 -0.05625 C 0.16133 -0.05625 0.16198 -0.0537 0.16276 -0.05347 C 0.16862 -0.04884 0.16745 -0.05254 0.17266 -0.04745 C 0.17344 -0.04676 0.17409 -0.04467 0.17487 -0.04444 C 0.17774 -0.04282 0.18047 -0.04282 0.18347 -0.0412 C 0.18555 -0.04051 0.18776 -0.03958 0.18998 -0.03842 C 0.19909 -0.03958 0.20847 -0.03865 0.21758 -0.0412 C 0.21888 -0.04166 0.21953 -0.04629 0.22058 -0.04745 C 0.2267 -0.05416 0.23282 -0.06203 0.23907 -0.06527 C 0.25378 -0.07314 0.24675 -0.06898 0.26055 -0.07685 C 0.27956 -0.07477 0.27644 -0.07847 0.28763 -0.07152 C 0.28907 -0.07037 0.29063 -0.06944 0.29193 -0.06805 C 0.29401 -0.06666 0.29584 -0.06435 0.29779 -0.06227 C 0.29883 -0.06134 0.3 -0.06064 0.30131 -0.05902 C 0.30313 -0.0574 0.30703 -0.05347 0.30703 -0.05301 C 0.30769 -0.05139 0.30847 -0.04884 0.30912 -0.04745 C 0.31797 -0.03102 0.30964 -0.04884 0.31628 -0.03842 C 0.31732 -0.03703 0.3181 -0.03379 0.31914 -0.0324 C 0.32032 -0.03102 0.32149 -0.03032 0.32266 -0.02939 C 0.32344 -0.0287 0.32409 -0.02731 0.32474 -0.02662 C 0.32526 -0.0243 0.32565 -0.02152 0.32631 -0.0206 C 0.32709 -0.01852 0.32865 -0.02106 0.32904 -0.01782 C 0.32995 -0.00995 0.32904 -0.00162 0.32904 0.00648 L 0.32904 0.00672 " pathEditMode="relative" rAng="0" ptsTypes="AAAAAAAAAAAAAAAAAAAAAAAAAAAAAAAAAAAAAAA">
                                      <p:cBhvr>
                                        <p:cTn id="22" dur="2000" fill="hold"/>
                                        <p:tgtEl>
                                          <p:spTgt spid="7"/>
                                        </p:tgtEl>
                                        <p:attrNameLst>
                                          <p:attrName>ppt_x</p:attrName>
                                          <p:attrName>ppt_y</p:attrName>
                                        </p:attrNameLst>
                                      </p:cBhvr>
                                      <p:rCtr x="16471" y="-47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ños jugando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73_TF03461883_TF03461883.potx" id="{7E51FD36-221A-40E9-B563-1B1438601F37}" vid="{C48C6374-1D00-407F-A436-D7B12AD3050E}"/>
    </a:ext>
  </a:extLst>
</a:theme>
</file>

<file path=ppt/theme/theme2.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312</TotalTime>
  <Words>300</Words>
  <Application>Microsoft Office PowerPoint</Application>
  <PresentationFormat>Panorámica</PresentationFormat>
  <Paragraphs>54</Paragraphs>
  <Slides>9</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Euphemia</vt:lpstr>
      <vt:lpstr>Times New Roman</vt:lpstr>
      <vt:lpstr>Wingdings</vt:lpstr>
      <vt:lpstr>Niños jugando 16x9</vt:lpstr>
      <vt:lpstr>Medición y transformaciones isométricas (traslación)</vt:lpstr>
      <vt:lpstr>El milímetro</vt:lpstr>
      <vt:lpstr>El centímetro </vt:lpstr>
      <vt:lpstr>El metro</vt:lpstr>
      <vt:lpstr>Actividad : Observa las imágenes y pincha la alternativa correspondiente a la unidad de medida más adecuada para expresar la longitud de los objetos.</vt:lpstr>
      <vt:lpstr>             Transformaciones isométricas</vt:lpstr>
      <vt:lpstr>Presentación de PowerPoint</vt:lpstr>
      <vt:lpstr>Presentación de PowerPoint</vt:lpstr>
      <vt:lpstr>¡Traslademos las frutas!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del título</dc:title>
  <dc:creator>nadia</dc:creator>
  <cp:lastModifiedBy>cinthiahernandez</cp:lastModifiedBy>
  <cp:revision>46</cp:revision>
  <dcterms:created xsi:type="dcterms:W3CDTF">2020-09-29T21:34:43Z</dcterms:created>
  <dcterms:modified xsi:type="dcterms:W3CDTF">2020-10-25T01:26:02Z</dcterms:modified>
</cp:coreProperties>
</file>